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40" r:id="rId2"/>
    <p:sldId id="572" r:id="rId3"/>
    <p:sldId id="573" r:id="rId4"/>
    <p:sldId id="544" r:id="rId5"/>
    <p:sldId id="574" r:id="rId6"/>
    <p:sldId id="561" r:id="rId7"/>
    <p:sldId id="563" r:id="rId8"/>
    <p:sldId id="571" r:id="rId9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der, Martin" initials="O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CC09A7"/>
    <a:srgbClr val="FFA8F7"/>
    <a:srgbClr val="B0BDFE"/>
    <a:srgbClr val="FFB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3620"/>
  </p:normalViewPr>
  <p:slideViewPr>
    <p:cSldViewPr showGuides="1">
      <p:cViewPr varScale="1">
        <p:scale>
          <a:sx n="109" d="100"/>
          <a:sy n="109" d="100"/>
        </p:scale>
        <p:origin x="10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CBD7-96FD-4CE0-88D5-8250DC3C463F}" type="datetimeFigureOut">
              <a:rPr lang="de-DE" smtClean="0"/>
              <a:t>07.03.21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99991-ED2B-4DBA-8C39-1FCA46AD0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61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68409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089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3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1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9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81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87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67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26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" name="Rectangle 143"/>
          <p:cNvSpPr>
            <a:spLocks noChangeArrowheads="1"/>
          </p:cNvSpPr>
          <p:nvPr userDrawn="1"/>
        </p:nvSpPr>
        <p:spPr bwMode="auto">
          <a:xfrm>
            <a:off x="8289825" y="6337304"/>
            <a:ext cx="1619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br>
              <a:rPr lang="de-DE" altLang="de-DE" sz="700" b="0">
                <a:latin typeface="Arial" panose="020B0604020202020204" pitchFamily="34" charset="0"/>
              </a:rPr>
            </a:br>
            <a:br>
              <a:rPr lang="de-DE" altLang="de-DE" sz="700" b="0">
                <a:latin typeface="Arial" panose="020B0604020202020204" pitchFamily="34" charset="0"/>
              </a:rPr>
            </a:br>
            <a:r>
              <a:rPr lang="de-DE" altLang="de-DE" sz="700" b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13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511" y="6316711"/>
            <a:ext cx="1178452" cy="37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92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73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354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7356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1928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6500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1072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564466" marR="0" indent="-211666" algn="l" defTabSz="914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kur.de/leben/gesundheit/coronavirus-symptome-geschmackssinn-geruchsverlust-fieber-husten-ausschlag-hirnschaeden-zr-1345287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19466" y="-1722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Information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315416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185F4A3B-AE2B-A842-AAB1-B6C0D9BC3510}"/>
              </a:ext>
            </a:extLst>
          </p:cNvPr>
          <p:cNvSpPr txBox="1">
            <a:spLocks/>
          </p:cNvSpPr>
          <p:nvPr/>
        </p:nvSpPr>
        <p:spPr>
          <a:xfrm>
            <a:off x="1847528" y="907001"/>
            <a:ext cx="7488832" cy="5695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soll man ständig testen?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7A038315-E7CA-9E46-B732-2C1EE953709D}"/>
              </a:ext>
            </a:extLst>
          </p:cNvPr>
          <p:cNvSpPr txBox="1">
            <a:spLocks/>
          </p:cNvSpPr>
          <p:nvPr/>
        </p:nvSpPr>
        <p:spPr>
          <a:xfrm>
            <a:off x="2351584" y="1692580"/>
            <a:ext cx="9144992" cy="358450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Ständiges Testen bedeutet: Ständiges „Herausfiltern“ erkrankter Personen</a:t>
            </a: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 Teil – auch jüngere Patienten - hat  asymptomatische Verläufe, merkt also gar nicht, dass er erkrankt ist.</a:t>
            </a:r>
          </a:p>
          <a:p>
            <a:pPr hangingPunct="1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Unwissenheit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Sorglosigkeit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Ignoranz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– Mangel an Verantwortung</a:t>
            </a:r>
          </a:p>
          <a:p>
            <a:pPr hangingPunct="1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Test-Ziel: Reduzierung der Zahl der infizierten Personen</a:t>
            </a: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Je weniger Infizierte, desto weniger Ansteckungsmöglichkeiten</a:t>
            </a: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Je weniger Erkrankte, desto mehr Schutz für die Gefährdeten</a:t>
            </a:r>
          </a:p>
          <a:p>
            <a:pPr hangingPunct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62617F9D-032D-B142-9DFE-57737B00CBEA}"/>
              </a:ext>
            </a:extLst>
          </p:cNvPr>
          <p:cNvSpPr txBox="1">
            <a:spLocks/>
          </p:cNvSpPr>
          <p:nvPr/>
        </p:nvSpPr>
        <p:spPr>
          <a:xfrm>
            <a:off x="1917619" y="5385854"/>
            <a:ext cx="6585183" cy="5695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Achtung!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keine 100% Sicherheit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2E16F45-C463-9C40-9483-53AF1232EF49}"/>
              </a:ext>
            </a:extLst>
          </p:cNvPr>
          <p:cNvSpPr txBox="1"/>
          <p:nvPr/>
        </p:nvSpPr>
        <p:spPr>
          <a:xfrm>
            <a:off x="24678" y="2596283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827A58-FD9F-4743-A712-E160ADB3A518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EFB5C08-4A61-A045-9DAD-59EB2BA457E2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</p:spTree>
    <p:extLst>
      <p:ext uri="{BB962C8B-B14F-4D97-AF65-F5344CB8AC3E}">
        <p14:creationId xmlns:p14="http://schemas.microsoft.com/office/powerpoint/2010/main" val="3174497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19466" y="-1722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12339" y="1746643"/>
            <a:ext cx="187220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Information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315416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252F0B7-5D7B-C84E-A9DE-ED6B22F77445}"/>
              </a:ext>
            </a:extLst>
          </p:cNvPr>
          <p:cNvSpPr txBox="1">
            <a:spLocks/>
          </p:cNvSpPr>
          <p:nvPr/>
        </p:nvSpPr>
        <p:spPr>
          <a:xfrm>
            <a:off x="2351584" y="653315"/>
            <a:ext cx="10776521" cy="148762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verlaufen Infektionen bei</a:t>
            </a:r>
          </a:p>
          <a:p>
            <a:pPr hangingPunct="1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einigen Menschen schwer,</a:t>
            </a:r>
            <a:b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 andere kaum Symptome zeigen?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23E669E-4580-9947-9A35-0ED02541D38F}"/>
              </a:ext>
            </a:extLst>
          </p:cNvPr>
          <p:cNvSpPr txBox="1">
            <a:spLocks/>
          </p:cNvSpPr>
          <p:nvPr/>
        </p:nvSpPr>
        <p:spPr>
          <a:xfrm>
            <a:off x="2351584" y="2166201"/>
            <a:ext cx="9459540" cy="428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900" u="sng" dirty="0">
                <a:latin typeface="Arial" panose="020B0604020202020204" pitchFamily="34" charset="0"/>
                <a:cs typeface="Arial" panose="020B0604020202020204" pitchFamily="34" charset="0"/>
              </a:rPr>
              <a:t>Viruslast ist am Tag 5 der Erkrankung am höchsten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hangingPunct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Das Virus wird schon </a:t>
            </a:r>
            <a:r>
              <a:rPr lang="de-DE" sz="1900" u="sng" dirty="0">
                <a:latin typeface="Arial" panose="020B0604020202020204" pitchFamily="34" charset="0"/>
                <a:cs typeface="Arial" panose="020B0604020202020204" pitchFamily="34" charset="0"/>
              </a:rPr>
              <a:t>vor Symptombeginn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übertragen</a:t>
            </a:r>
          </a:p>
          <a:p>
            <a:pPr hangingPunct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Besondere Gefährdung: Höheres Lebensalter und Vorerkrankungen Expositionen: je enger, je mehr die Menschen zusammen sind - je lauter gesungen oder gar gegrölt wird, je weniger die Abstandsregeln  eingehalten werden.  </a:t>
            </a:r>
          </a:p>
          <a:p>
            <a:pPr hangingPunct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Besonders gefährlich: Ein Teil der Patienten weist  asymptomatische Verläufe auf, registriert aber nicht, dass er erkrankt ist. </a:t>
            </a:r>
          </a:p>
          <a:p>
            <a:pPr hangingPunct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Folgen: 0,4 % Letalität bei den 20jährigen versus 14 % Letalität bei  den 80jährigen</a:t>
            </a:r>
          </a:p>
          <a:p>
            <a:pPr hangingPunct="1"/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Beste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Prophylaxe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– trotz impfen - auch zukünftig: die </a:t>
            </a:r>
            <a:r>
              <a:rPr lang="de-DE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A-H-A-L Regeln</a:t>
            </a:r>
          </a:p>
          <a:p>
            <a:pPr hangingPunct="1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2AEF72A-2104-604E-97AA-77F6664B28C7}"/>
              </a:ext>
            </a:extLst>
          </p:cNvPr>
          <p:cNvSpPr txBox="1"/>
          <p:nvPr/>
        </p:nvSpPr>
        <p:spPr>
          <a:xfrm>
            <a:off x="24678" y="2596283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AA0E1CE-FF56-044F-9E68-B3955A011FEA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A81C988-90B3-034F-95F8-2F9F6D6485B4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</p:spTree>
    <p:extLst>
      <p:ext uri="{BB962C8B-B14F-4D97-AF65-F5344CB8AC3E}">
        <p14:creationId xmlns:p14="http://schemas.microsoft.com/office/powerpoint/2010/main" val="3134660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19466" y="-1722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2BAC5F-78D3-4244-88FC-4C35CC7C5E35}"/>
              </a:ext>
            </a:extLst>
          </p:cNvPr>
          <p:cNvSpPr txBox="1"/>
          <p:nvPr/>
        </p:nvSpPr>
        <p:spPr>
          <a:xfrm>
            <a:off x="8480" y="1628800"/>
            <a:ext cx="18722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Information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5B94AC-3EF0-2143-89BC-466C3434AC0A}"/>
              </a:ext>
            </a:extLst>
          </p:cNvPr>
          <p:cNvSpPr txBox="1"/>
          <p:nvPr/>
        </p:nvSpPr>
        <p:spPr>
          <a:xfrm>
            <a:off x="24678" y="2596283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315416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252F0B7-5D7B-C84E-A9DE-ED6B22F77445}"/>
              </a:ext>
            </a:extLst>
          </p:cNvPr>
          <p:cNvSpPr txBox="1">
            <a:spLocks/>
          </p:cNvSpPr>
          <p:nvPr/>
        </p:nvSpPr>
        <p:spPr>
          <a:xfrm>
            <a:off x="2135560" y="628515"/>
            <a:ext cx="7299300" cy="162790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Richtwert- Die Zeit</a:t>
            </a:r>
          </a:p>
          <a:p>
            <a:pPr hangingPunct="1"/>
            <a:endParaRPr lang="de-D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de-D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www.zeit.de</a:t>
            </a:r>
            <a:r>
              <a:rPr lang="de-D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/wissen/</a:t>
            </a:r>
            <a:r>
              <a:rPr lang="de-DE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r>
              <a:rPr lang="de-D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/2020-11/coronavirus-aerosole-ansteckungsgefahr-infektion-hotspot-innenraeume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CD863A-891A-AA4F-A057-10B0E231A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2013572"/>
            <a:ext cx="7807744" cy="408414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F3AD3E6-67E9-BC4D-9605-A216EE83F89F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1B942B-8B83-D845-814D-32CA0115E40B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</p:spTree>
    <p:extLst>
      <p:ext uri="{BB962C8B-B14F-4D97-AF65-F5344CB8AC3E}">
        <p14:creationId xmlns:p14="http://schemas.microsoft.com/office/powerpoint/2010/main" val="3127199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EC4BFD-482B-CB47-B231-92E56C1D4594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20D5C839-1265-184A-B744-28C321F0CEB3}"/>
              </a:ext>
            </a:extLst>
          </p:cNvPr>
          <p:cNvSpPr txBox="1">
            <a:spLocks/>
          </p:cNvSpPr>
          <p:nvPr/>
        </p:nvSpPr>
        <p:spPr>
          <a:xfrm>
            <a:off x="2582689" y="1574708"/>
            <a:ext cx="8784976" cy="44809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dirty="0"/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Antigen-)Test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ca. ab dem dritten Tag nach einer Infektion mit </a:t>
            </a:r>
            <a:r>
              <a:rPr lang="de-DE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Coronaviren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 positiv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Bis sich 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erste Symptome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 zeigen,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vergehen  im Schnitt aber drei bis sechs Tage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hangingPunct="1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PCR-Test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ist empfindlicher – er zeigt schon früher an und kann noch positiv sein, wenn die Gefahr nicht mehr besteht (Virenfragmente)</a:t>
            </a: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Positive Antigen-Tests müssen mit PCR-Tests gesichert werden</a:t>
            </a:r>
          </a:p>
          <a:p>
            <a:pPr hangingPunct="1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Problem bestehen für beide Tests, wenn die Abnahmetechnik mangelhaft ist 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CC9D867-F8AE-2C48-909F-6037FC95C970}"/>
              </a:ext>
            </a:extLst>
          </p:cNvPr>
          <p:cNvSpPr txBox="1">
            <a:spLocks/>
          </p:cNvSpPr>
          <p:nvPr/>
        </p:nvSpPr>
        <p:spPr>
          <a:xfrm>
            <a:off x="2585170" y="989934"/>
            <a:ext cx="3619129" cy="584774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Testgrundlagen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C3F9F7-91B2-AE41-9E0A-B17D5DE1A017}"/>
              </a:ext>
            </a:extLst>
          </p:cNvPr>
          <p:cNvSpPr txBox="1"/>
          <p:nvPr/>
        </p:nvSpPr>
        <p:spPr>
          <a:xfrm>
            <a:off x="12339" y="1746643"/>
            <a:ext cx="18722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Information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3971093-DDD9-8849-BEA6-2B0927BDB103}"/>
              </a:ext>
            </a:extLst>
          </p:cNvPr>
          <p:cNvSpPr txBox="1"/>
          <p:nvPr/>
        </p:nvSpPr>
        <p:spPr>
          <a:xfrm>
            <a:off x="10320" y="2717451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0C8693-D399-D74B-8F9D-E8DC021959BB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</p:spTree>
    <p:extLst>
      <p:ext uri="{BB962C8B-B14F-4D97-AF65-F5344CB8AC3E}">
        <p14:creationId xmlns:p14="http://schemas.microsoft.com/office/powerpoint/2010/main" val="32904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631470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E3ABBAF-C83E-0D4C-A416-D56DAC3FF832}"/>
              </a:ext>
            </a:extLst>
          </p:cNvPr>
          <p:cNvSpPr txBox="1">
            <a:spLocks/>
          </p:cNvSpPr>
          <p:nvPr/>
        </p:nvSpPr>
        <p:spPr>
          <a:xfrm>
            <a:off x="2317701" y="657343"/>
            <a:ext cx="6974792" cy="9535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Nachweisgrenzen 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PCR  –  Antigen - Tests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52FCF36-959D-E142-9030-F9D568A18128}"/>
              </a:ext>
            </a:extLst>
          </p:cNvPr>
          <p:cNvSpPr txBox="1"/>
          <p:nvPr/>
        </p:nvSpPr>
        <p:spPr>
          <a:xfrm>
            <a:off x="12339" y="1746643"/>
            <a:ext cx="18722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Information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1D495-0BA6-6A4F-9F58-B4668C496901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CF4574-6016-4C43-9673-47D9DEAE2B12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818CA17-89C7-D147-AFCB-705EA3D4A430}"/>
              </a:ext>
            </a:extLst>
          </p:cNvPr>
          <p:cNvSpPr txBox="1"/>
          <p:nvPr/>
        </p:nvSpPr>
        <p:spPr>
          <a:xfrm>
            <a:off x="53145" y="2717451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4643DB-273D-9A46-B0D4-FAD4FC90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27" y="1316938"/>
            <a:ext cx="6286345" cy="52242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E6A6319-C591-2D4A-91C4-27D060B2D964}"/>
              </a:ext>
            </a:extLst>
          </p:cNvPr>
          <p:cNvSpPr txBox="1"/>
          <p:nvPr/>
        </p:nvSpPr>
        <p:spPr>
          <a:xfrm>
            <a:off x="9239172" y="5422744"/>
            <a:ext cx="236058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Grafik: Süddeutsche Zeitung</a:t>
            </a:r>
          </a:p>
        </p:txBody>
      </p:sp>
    </p:spTree>
    <p:extLst>
      <p:ext uri="{BB962C8B-B14F-4D97-AF65-F5344CB8AC3E}">
        <p14:creationId xmlns:p14="http://schemas.microsoft.com/office/powerpoint/2010/main" val="28118797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929996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E79C415-01D6-4545-8E59-1D5001B066B8}"/>
              </a:ext>
            </a:extLst>
          </p:cNvPr>
          <p:cNvSpPr txBox="1">
            <a:spLocks/>
          </p:cNvSpPr>
          <p:nvPr/>
        </p:nvSpPr>
        <p:spPr>
          <a:xfrm>
            <a:off x="2209485" y="948219"/>
            <a:ext cx="7394196" cy="701764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dirty="0"/>
              <a:t> 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Testen liegt im öffentlichen Interesse</a:t>
            </a:r>
          </a:p>
        </p:txBody>
      </p:sp>
      <p:grpSp>
        <p:nvGrpSpPr>
          <p:cNvPr id="19" name="Group 11756">
            <a:extLst>
              <a:ext uri="{FF2B5EF4-FFF2-40B4-BE49-F238E27FC236}">
                <a16:creationId xmlns:a16="http://schemas.microsoft.com/office/drawing/2014/main" id="{85C77011-2457-8E43-9943-40D4E1E254D9}"/>
              </a:ext>
            </a:extLst>
          </p:cNvPr>
          <p:cNvGrpSpPr/>
          <p:nvPr/>
        </p:nvGrpSpPr>
        <p:grpSpPr>
          <a:xfrm>
            <a:off x="2747415" y="1340769"/>
            <a:ext cx="7653049" cy="4749798"/>
            <a:chOff x="-24575" y="-96908"/>
            <a:chExt cx="3761233" cy="2271274"/>
          </a:xfrm>
        </p:grpSpPr>
        <p:pic>
          <p:nvPicPr>
            <p:cNvPr id="20" name="Picture 619">
              <a:extLst>
                <a:ext uri="{FF2B5EF4-FFF2-40B4-BE49-F238E27FC236}">
                  <a16:creationId xmlns:a16="http://schemas.microsoft.com/office/drawing/2014/main" id="{6EA73DBD-AB25-764C-B898-129D7003A77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4575" y="-96908"/>
              <a:ext cx="3761233" cy="2249424"/>
            </a:xfrm>
            <a:prstGeom prst="rect">
              <a:avLst/>
            </a:prstGeom>
          </p:spPr>
        </p:pic>
        <p:pic>
          <p:nvPicPr>
            <p:cNvPr id="21" name="Picture 621">
              <a:extLst>
                <a:ext uri="{FF2B5EF4-FFF2-40B4-BE49-F238E27FC236}">
                  <a16:creationId xmlns:a16="http://schemas.microsoft.com/office/drawing/2014/main" id="{7AC774B4-1546-D845-B6D3-DEAF3C5D860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6924" y="26161"/>
              <a:ext cx="3658235" cy="2148205"/>
            </a:xfrm>
            <a:prstGeom prst="rect">
              <a:avLst/>
            </a:prstGeom>
          </p:spPr>
        </p:pic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2521C056-8C2D-1240-8C22-08E57E0A340F}"/>
              </a:ext>
            </a:extLst>
          </p:cNvPr>
          <p:cNvSpPr txBox="1"/>
          <p:nvPr/>
        </p:nvSpPr>
        <p:spPr>
          <a:xfrm>
            <a:off x="12339" y="1746643"/>
            <a:ext cx="18722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Information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25E2741-6838-0E47-9E8F-FF277169500E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79E1914-A0C1-5344-B9C0-579E679F8107}"/>
              </a:ext>
            </a:extLst>
          </p:cNvPr>
          <p:cNvSpPr txBox="1"/>
          <p:nvPr/>
        </p:nvSpPr>
        <p:spPr>
          <a:xfrm>
            <a:off x="53145" y="2717451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44CB81E-6403-2041-8234-9DF21F6039EC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</p:spTree>
    <p:extLst>
      <p:ext uri="{BB962C8B-B14F-4D97-AF65-F5344CB8AC3E}">
        <p14:creationId xmlns:p14="http://schemas.microsoft.com/office/powerpoint/2010/main" val="11176334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FEE9B-9301-F543-91CD-96B4573CC99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929996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F08E6E8-918A-B04D-BD2F-146235F93CF3}"/>
              </a:ext>
            </a:extLst>
          </p:cNvPr>
          <p:cNvSpPr txBox="1"/>
          <p:nvPr/>
        </p:nvSpPr>
        <p:spPr>
          <a:xfrm>
            <a:off x="12339" y="1746643"/>
            <a:ext cx="18722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Information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251DB0F-2F70-D34A-BAFF-BD5F7B58E3FC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E9B8D7-0320-2B41-973D-855D09E83071}"/>
              </a:ext>
            </a:extLst>
          </p:cNvPr>
          <p:cNvSpPr txBox="1"/>
          <p:nvPr/>
        </p:nvSpPr>
        <p:spPr>
          <a:xfrm>
            <a:off x="9175" y="2727272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7D505B-8F39-5346-9AF2-E8706A59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622051"/>
            <a:ext cx="9326794" cy="53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93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8"/>
          <p:cNvSpPr txBox="1">
            <a:spLocks/>
          </p:cNvSpPr>
          <p:nvPr/>
        </p:nvSpPr>
        <p:spPr>
          <a:xfrm>
            <a:off x="8069048" y="6694796"/>
            <a:ext cx="7653049" cy="14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B0F2043-60CA-D541-8DBB-2ECBCEC4CDED}"/>
              </a:ext>
            </a:extLst>
          </p:cNvPr>
          <p:cNvSpPr/>
          <p:nvPr/>
        </p:nvSpPr>
        <p:spPr>
          <a:xfrm>
            <a:off x="-24680" y="-44624"/>
            <a:ext cx="1872208" cy="6858000"/>
          </a:xfrm>
          <a:prstGeom prst="rect">
            <a:avLst/>
          </a:prstGeom>
          <a:solidFill>
            <a:srgbClr val="A6A6A6">
              <a:alpha val="63137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4B06F7-F1E8-5240-B60F-3750275ED1A8}"/>
              </a:ext>
            </a:extLst>
          </p:cNvPr>
          <p:cNvSpPr/>
          <p:nvPr/>
        </p:nvSpPr>
        <p:spPr>
          <a:xfrm>
            <a:off x="0" y="1628800"/>
            <a:ext cx="1872206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2F26A9F-238D-874E-B003-AED96CE9ABF2}"/>
              </a:ext>
            </a:extLst>
          </p:cNvPr>
          <p:cNvSpPr/>
          <p:nvPr/>
        </p:nvSpPr>
        <p:spPr>
          <a:xfrm>
            <a:off x="0" y="2537521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3FA194-2A79-7B41-A355-99D6D1723098}"/>
              </a:ext>
            </a:extLst>
          </p:cNvPr>
          <p:cNvSpPr/>
          <p:nvPr/>
        </p:nvSpPr>
        <p:spPr>
          <a:xfrm>
            <a:off x="0" y="3446242"/>
            <a:ext cx="1847528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E994F-5D73-4143-9336-CE572918BF2D}"/>
              </a:ext>
            </a:extLst>
          </p:cNvPr>
          <p:cNvSpPr/>
          <p:nvPr/>
        </p:nvSpPr>
        <p:spPr>
          <a:xfrm>
            <a:off x="0" y="4361662"/>
            <a:ext cx="1847528" cy="864096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AutoShape 4" descr="Katastrophen-Übung mit 500 Rettern in Mosbach">
            <a:extLst>
              <a:ext uri="{FF2B5EF4-FFF2-40B4-BE49-F238E27FC236}">
                <a16:creationId xmlns:a16="http://schemas.microsoft.com/office/drawing/2014/main" id="{CA3A0714-0D08-924B-ACAC-77EE9E8DC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929996"/>
            <a:ext cx="3896816" cy="38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8" descr="Katastrophen-Übung mit 500 Rettern in Mosbach">
            <a:extLst>
              <a:ext uri="{FF2B5EF4-FFF2-40B4-BE49-F238E27FC236}">
                <a16:creationId xmlns:a16="http://schemas.microsoft.com/office/drawing/2014/main" id="{5D2033C6-6A0F-6F47-9C73-6B7C165DB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9C982CD-5B6B-BD47-95E9-06F58819B408}"/>
              </a:ext>
            </a:extLst>
          </p:cNvPr>
          <p:cNvSpPr txBox="1">
            <a:spLocks/>
          </p:cNvSpPr>
          <p:nvPr/>
        </p:nvSpPr>
        <p:spPr>
          <a:xfrm>
            <a:off x="2350343" y="1230724"/>
            <a:ext cx="8191350" cy="53209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92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73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54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7356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928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6500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1072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564466" marR="0" indent="-211666" algn="l" defTabSz="914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Raumgröße: 	mind. 10 m</a:t>
            </a:r>
            <a:r>
              <a:rPr lang="de-DE" sz="7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für die Lehrkraft</a:t>
            </a:r>
          </a:p>
          <a:p>
            <a:pPr hangingPunct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	mind. 10 m</a:t>
            </a:r>
            <a:r>
              <a:rPr lang="de-DE" sz="7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pro Teilnehmer</a:t>
            </a:r>
          </a:p>
          <a:p>
            <a:pPr hangingPunct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Erfüllung der hygienischen Anforderungen (Waschmöglichkeiten, Belüftung des Raumes  und der Toiletten)</a:t>
            </a:r>
          </a:p>
          <a:p>
            <a:pPr hangingPunct="1"/>
            <a:r>
              <a:rPr lang="de-DE" sz="7200" u="sng" dirty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Tische im Raum, nur Stühle mit mind. 1,5 m Abstand</a:t>
            </a:r>
          </a:p>
          <a:p>
            <a:pPr hangingPunct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Bereithalten der Ausstattung der Teilnehmenden:</a:t>
            </a:r>
          </a:p>
          <a:p>
            <a:pPr lvl="3" hangingPunct="1"/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Mund-Nasen-Bedeckungen (FFP2-Maske)</a:t>
            </a:r>
          </a:p>
          <a:p>
            <a:pPr lvl="3" hangingPunct="1"/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Schutzkittel (auf Eignung achten!)</a:t>
            </a:r>
          </a:p>
          <a:p>
            <a:pPr lvl="3" hangingPunct="1"/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Handschuhe</a:t>
            </a:r>
          </a:p>
          <a:p>
            <a:pPr lvl="3" hangingPunct="1"/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Brille / Face-</a:t>
            </a:r>
            <a:r>
              <a:rPr lang="de-DE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endParaRPr lang="de-DE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hangingPunct="1"/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TESTKITS und Röhrchen, die gleichsinnig zu beschriften sind</a:t>
            </a:r>
          </a:p>
          <a:p>
            <a:pPr hangingPunct="1"/>
            <a:r>
              <a:rPr lang="de-DE" sz="7200" u="sng" dirty="0">
                <a:latin typeface="Arial" panose="020B0604020202020204" pitchFamily="34" charset="0"/>
                <a:cs typeface="Arial" panose="020B0604020202020204" pitchFamily="34" charset="0"/>
              </a:rPr>
              <a:t>Verhaltensregeln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 defTabSz="717550" hangingPunct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Lehrkraft:	Sprechen mit Abstand – so wenig wie möglich</a:t>
            </a:r>
          </a:p>
          <a:p>
            <a:pPr lvl="3" hangingPunct="1">
              <a:tabLst>
                <a:tab pos="2867025" algn="l"/>
              </a:tabLst>
            </a:pP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Teilnehmer:	Sprechen so wenig wie möglich</a:t>
            </a:r>
          </a:p>
          <a:p>
            <a:pPr hangingPunct="1"/>
            <a:r>
              <a:rPr lang="de-DE" sz="1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de-DE" sz="11200" dirty="0"/>
              <a:t> 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A570D54-0835-0D4A-A2C3-290E3B871078}"/>
              </a:ext>
            </a:extLst>
          </p:cNvPr>
          <p:cNvSpPr txBox="1">
            <a:spLocks/>
          </p:cNvSpPr>
          <p:nvPr/>
        </p:nvSpPr>
        <p:spPr>
          <a:xfrm>
            <a:off x="2369146" y="622722"/>
            <a:ext cx="4836170" cy="466553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Checkliste für Ausbildung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0E9E51-D7C2-464D-A153-66D66521E28B}"/>
              </a:ext>
            </a:extLst>
          </p:cNvPr>
          <p:cNvSpPr txBox="1"/>
          <p:nvPr/>
        </p:nvSpPr>
        <p:spPr>
          <a:xfrm rot="19973185">
            <a:off x="9160880" y="2602259"/>
            <a:ext cx="24872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A-H-A-L-Regeln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9852779-E3B8-D24F-8FE6-6F2D888EE8AD}"/>
              </a:ext>
            </a:extLst>
          </p:cNvPr>
          <p:cNvSpPr txBox="1"/>
          <p:nvPr/>
        </p:nvSpPr>
        <p:spPr>
          <a:xfrm>
            <a:off x="12339" y="1746643"/>
            <a:ext cx="18722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600" b="0" dirty="0">
                <a:solidFill>
                  <a:schemeClr val="bg1"/>
                </a:solidFill>
              </a:rPr>
              <a:t>Information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037EB80-CE91-6643-B9FA-2F9E96EF8208}"/>
              </a:ext>
            </a:extLst>
          </p:cNvPr>
          <p:cNvSpPr txBox="1"/>
          <p:nvPr/>
        </p:nvSpPr>
        <p:spPr>
          <a:xfrm>
            <a:off x="53145" y="3581547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Grundlage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0B88DCE-14F4-AD4B-B4D1-EDD527CC304D}"/>
              </a:ext>
            </a:extLst>
          </p:cNvPr>
          <p:cNvSpPr txBox="1"/>
          <p:nvPr/>
        </p:nvSpPr>
        <p:spPr>
          <a:xfrm>
            <a:off x="45411" y="4594223"/>
            <a:ext cx="154654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Umsetzung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763688A-D2F4-AA4A-B589-0270F2EF7A35}"/>
              </a:ext>
            </a:extLst>
          </p:cNvPr>
          <p:cNvSpPr txBox="1"/>
          <p:nvPr/>
        </p:nvSpPr>
        <p:spPr>
          <a:xfrm>
            <a:off x="37017" y="2700458"/>
            <a:ext cx="184752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1"/>
                </a:solidFill>
              </a:rPr>
              <a:t>Rechner</a:t>
            </a: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212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theme/theme1.xml><?xml version="1.0" encoding="utf-8"?>
<a:theme xmlns:a="http://schemas.openxmlformats.org/drawingml/2006/main" name="PowerPoint-Präsentation">
  <a:themeElements>
    <a:clrScheme name="PowerPoint-Prä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werPoint-Präsentatio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PowerPoint-Prä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werPoint-Präsentation">
  <a:themeElements>
    <a:clrScheme name="PowerPoint-Prä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werPoint-Präsentatio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PowerPoint-Prä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Macintosh PowerPoint</Application>
  <PresentationFormat>Breitbild</PresentationFormat>
  <Paragraphs>80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Times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Klausurtagung Leiter BE</dc:title>
  <dc:creator>Ohder, Martin</dc:creator>
  <cp:lastModifiedBy>Ohder, Martin</cp:lastModifiedBy>
  <cp:revision>423</cp:revision>
  <cp:lastPrinted>2019-02-27T17:16:37Z</cp:lastPrinted>
  <dcterms:modified xsi:type="dcterms:W3CDTF">2021-03-07T21:47:14Z</dcterms:modified>
</cp:coreProperties>
</file>