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548" r:id="rId2"/>
    <p:sldId id="541" r:id="rId3"/>
    <p:sldId id="551" r:id="rId4"/>
    <p:sldId id="549" r:id="rId5"/>
    <p:sldId id="550" r:id="rId6"/>
    <p:sldId id="553" r:id="rId7"/>
    <p:sldId id="544" r:id="rId8"/>
    <p:sldId id="554" r:id="rId9"/>
    <p:sldId id="556" r:id="rId10"/>
    <p:sldId id="543" r:id="rId11"/>
    <p:sldId id="542" r:id="rId12"/>
    <p:sldId id="557" r:id="rId13"/>
    <p:sldId id="558" r:id="rId14"/>
  </p:sldIdLst>
  <p:sldSz cx="12192000" cy="6858000"/>
  <p:notesSz cx="6797675" cy="9926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hder, Martin" initials="OM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A6A6"/>
    <a:srgbClr val="CC09A7"/>
    <a:srgbClr val="FFA8F7"/>
    <a:srgbClr val="B0BDFE"/>
    <a:srgbClr val="FFB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CDD"/>
          </a:solidFill>
        </a:fill>
      </a:tcStyle>
    </a:wholeTbl>
    <a:band2H>
      <a:tcTxStyle/>
      <a:tcStyle>
        <a:tcBdr/>
        <a:fill>
          <a:solidFill>
            <a:srgbClr val="E6F6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7407"/>
    <p:restoredTop sz="93620"/>
  </p:normalViewPr>
  <p:slideViewPr>
    <p:cSldViewPr showGuides="1">
      <p:cViewPr varScale="1">
        <p:scale>
          <a:sx n="105" d="100"/>
          <a:sy n="105" d="100"/>
        </p:scale>
        <p:origin x="200" y="2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96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E2CBD7-96FD-4CE0-88D5-8250DC3C463F}" type="datetimeFigureOut">
              <a:rPr lang="de-DE" smtClean="0"/>
              <a:t>05.03.21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A99991-ED2B-4DBA-8C39-1FCA46AD01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2618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5" name="Shape 35"/>
          <p:cNvSpPr>
            <a:spLocks noGrp="1"/>
          </p:cNvSpPr>
          <p:nvPr>
            <p:ph type="body" sz="quarter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4684090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j-lt"/>
        <a:ea typeface="+mj-ea"/>
        <a:cs typeface="+mj-cs"/>
        <a:sym typeface="Times"/>
      </a:defRPr>
    </a:lvl1pPr>
    <a:lvl2pPr indent="228600" latinLnBrk="0">
      <a:spcBef>
        <a:spcPts val="400"/>
      </a:spcBef>
      <a:defRPr sz="1200">
        <a:latin typeface="+mj-lt"/>
        <a:ea typeface="+mj-ea"/>
        <a:cs typeface="+mj-cs"/>
        <a:sym typeface="Times"/>
      </a:defRPr>
    </a:lvl2pPr>
    <a:lvl3pPr indent="457200" latinLnBrk="0">
      <a:spcBef>
        <a:spcPts val="400"/>
      </a:spcBef>
      <a:defRPr sz="1200">
        <a:latin typeface="+mj-lt"/>
        <a:ea typeface="+mj-ea"/>
        <a:cs typeface="+mj-cs"/>
        <a:sym typeface="Times"/>
      </a:defRPr>
    </a:lvl3pPr>
    <a:lvl4pPr indent="685800" latinLnBrk="0">
      <a:spcBef>
        <a:spcPts val="400"/>
      </a:spcBef>
      <a:defRPr sz="1200">
        <a:latin typeface="+mj-lt"/>
        <a:ea typeface="+mj-ea"/>
        <a:cs typeface="+mj-cs"/>
        <a:sym typeface="Times"/>
      </a:defRPr>
    </a:lvl4pPr>
    <a:lvl5pPr indent="914400" latinLnBrk="0">
      <a:spcBef>
        <a:spcPts val="400"/>
      </a:spcBef>
      <a:defRPr sz="1200">
        <a:latin typeface="+mj-lt"/>
        <a:ea typeface="+mj-ea"/>
        <a:cs typeface="+mj-cs"/>
        <a:sym typeface="Times"/>
      </a:defRPr>
    </a:lvl5pPr>
    <a:lvl6pPr indent="1143000" latinLnBrk="0">
      <a:spcBef>
        <a:spcPts val="400"/>
      </a:spcBef>
      <a:defRPr sz="1200">
        <a:latin typeface="+mj-lt"/>
        <a:ea typeface="+mj-ea"/>
        <a:cs typeface="+mj-cs"/>
        <a:sym typeface="Times"/>
      </a:defRPr>
    </a:lvl6pPr>
    <a:lvl7pPr indent="1371600" latinLnBrk="0">
      <a:spcBef>
        <a:spcPts val="400"/>
      </a:spcBef>
      <a:defRPr sz="1200">
        <a:latin typeface="+mj-lt"/>
        <a:ea typeface="+mj-ea"/>
        <a:cs typeface="+mj-cs"/>
        <a:sym typeface="Times"/>
      </a:defRPr>
    </a:lvl7pPr>
    <a:lvl8pPr indent="1600200" latinLnBrk="0">
      <a:spcBef>
        <a:spcPts val="400"/>
      </a:spcBef>
      <a:defRPr sz="1200">
        <a:latin typeface="+mj-lt"/>
        <a:ea typeface="+mj-ea"/>
        <a:cs typeface="+mj-cs"/>
        <a:sym typeface="Times"/>
      </a:defRPr>
    </a:lvl8pPr>
    <a:lvl9pPr indent="1828800" latinLnBrk="0">
      <a:spcBef>
        <a:spcPts val="400"/>
      </a:spcBef>
      <a:defRPr sz="1200">
        <a:latin typeface="+mj-lt"/>
        <a:ea typeface="+mj-ea"/>
        <a:cs typeface="+mj-cs"/>
        <a:sym typeface="Time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453537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469790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936723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458086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20133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251653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90425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47210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521910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924996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095929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797743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18601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4176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/>
          <a:lstStyle/>
          <a:p>
            <a:r>
              <a:t>Titeltext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0" name="Rectangle 143"/>
          <p:cNvSpPr>
            <a:spLocks noChangeArrowheads="1"/>
          </p:cNvSpPr>
          <p:nvPr userDrawn="1"/>
        </p:nvSpPr>
        <p:spPr bwMode="auto">
          <a:xfrm>
            <a:off x="8289825" y="6337304"/>
            <a:ext cx="1619250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36000" rIns="0" bIns="0"/>
          <a:lstStyle>
            <a:lvl1pPr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br>
              <a:rPr lang="de-DE" altLang="de-DE" sz="700" b="0">
                <a:latin typeface="Arial" panose="020B0604020202020204" pitchFamily="34" charset="0"/>
              </a:rPr>
            </a:br>
            <a:br>
              <a:rPr lang="de-DE" altLang="de-DE" sz="700" b="0">
                <a:latin typeface="Arial" panose="020B0604020202020204" pitchFamily="34" charset="0"/>
              </a:rPr>
            </a:br>
            <a:r>
              <a:rPr lang="de-DE" altLang="de-DE" sz="700" b="0"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11" name="Picture 13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6520" y="6337304"/>
            <a:ext cx="1178452" cy="372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592666" marR="0" indent="-211666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Tx/>
        <a:buChar char="▪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973666" marR="0" indent="-211666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354666" marR="0" indent="-211666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1735666" marR="0" indent="-211666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Tx/>
        <a:buChar char="–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2192866" marR="0" indent="-211666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Tx/>
        <a:buChar char="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2650066" marR="0" indent="-211666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Tx/>
        <a:buChar char="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107266" marR="0" indent="-211666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Tx/>
        <a:buChar char="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564466" marR="0" indent="-211666" algn="l" defTabSz="914400" rtl="0" latinLnBrk="0">
        <a:lnSpc>
          <a:spcPct val="100000"/>
        </a:lnSpc>
        <a:spcBef>
          <a:spcPts val="900"/>
        </a:spcBef>
        <a:spcAft>
          <a:spcPts val="0"/>
        </a:spcAft>
        <a:buClrTx/>
        <a:buSzPct val="100000"/>
        <a:buFontTx/>
        <a:buChar char=""/>
        <a:tabLst/>
        <a:defRPr sz="2000" b="0" i="0" u="none" strike="noStrike" cap="none" spc="0" baseline="0">
          <a:ln>
            <a:noFill/>
          </a:ln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1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lD3APGZnwIQ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58"/>
          <p:cNvSpPr txBox="1">
            <a:spLocks/>
          </p:cNvSpPr>
          <p:nvPr/>
        </p:nvSpPr>
        <p:spPr>
          <a:xfrm>
            <a:off x="8069048" y="6694796"/>
            <a:ext cx="7653049" cy="14528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endParaRPr lang="de-DE" sz="6000" dirty="0">
              <a:solidFill>
                <a:schemeClr val="bg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B0F2043-60CA-D541-8DBB-2ECBCEC4CDED}"/>
              </a:ext>
            </a:extLst>
          </p:cNvPr>
          <p:cNvSpPr/>
          <p:nvPr/>
        </p:nvSpPr>
        <p:spPr>
          <a:xfrm>
            <a:off x="-24680" y="-44624"/>
            <a:ext cx="1872208" cy="6858000"/>
          </a:xfrm>
          <a:prstGeom prst="rect">
            <a:avLst/>
          </a:prstGeom>
          <a:solidFill>
            <a:srgbClr val="A6A6A6">
              <a:alpha val="63137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84B06F7-F1E8-5240-B60F-3750275ED1A8}"/>
              </a:ext>
            </a:extLst>
          </p:cNvPr>
          <p:cNvSpPr/>
          <p:nvPr/>
        </p:nvSpPr>
        <p:spPr>
          <a:xfrm>
            <a:off x="0" y="1628800"/>
            <a:ext cx="1872206" cy="864096"/>
          </a:xfrm>
          <a:prstGeom prst="rect">
            <a:avLst/>
          </a:prstGeom>
          <a:solidFill>
            <a:srgbClr val="FF0000"/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 dirty="0"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2F26A9F-238D-874E-B003-AED96CE9ABF2}"/>
              </a:ext>
            </a:extLst>
          </p:cNvPr>
          <p:cNvSpPr/>
          <p:nvPr/>
        </p:nvSpPr>
        <p:spPr>
          <a:xfrm>
            <a:off x="0" y="2537521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C3FA194-2A79-7B41-A355-99D6D1723098}"/>
              </a:ext>
            </a:extLst>
          </p:cNvPr>
          <p:cNvSpPr/>
          <p:nvPr/>
        </p:nvSpPr>
        <p:spPr>
          <a:xfrm>
            <a:off x="0" y="344624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53E994F-5D73-4143-9336-CE572918BF2D}"/>
              </a:ext>
            </a:extLst>
          </p:cNvPr>
          <p:cNvSpPr/>
          <p:nvPr/>
        </p:nvSpPr>
        <p:spPr>
          <a:xfrm>
            <a:off x="0" y="436166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32BAC5F-78D3-4244-88FC-4C35CC7C5E35}"/>
              </a:ext>
            </a:extLst>
          </p:cNvPr>
          <p:cNvSpPr txBox="1"/>
          <p:nvPr/>
        </p:nvSpPr>
        <p:spPr>
          <a:xfrm>
            <a:off x="12339" y="1746643"/>
            <a:ext cx="1872206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b="0" dirty="0">
                <a:solidFill>
                  <a:schemeClr val="bg1"/>
                </a:solidFill>
              </a:rPr>
              <a:t>Vorbereitung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55B94AC-3EF0-2143-89BC-466C3434AC0A}"/>
              </a:ext>
            </a:extLst>
          </p:cNvPr>
          <p:cNvSpPr txBox="1"/>
          <p:nvPr/>
        </p:nvSpPr>
        <p:spPr>
          <a:xfrm>
            <a:off x="24678" y="2596283"/>
            <a:ext cx="1847528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Nasen-Rachen-Abstrich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7EC4BFD-482B-CB47-B231-92E56C1D4594}"/>
              </a:ext>
            </a:extLst>
          </p:cNvPr>
          <p:cNvSpPr txBox="1"/>
          <p:nvPr/>
        </p:nvSpPr>
        <p:spPr>
          <a:xfrm>
            <a:off x="53145" y="3581547"/>
            <a:ext cx="1546540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Folgen des Befundes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B3FEE9B-9301-F543-91CD-96B4573CC99D}"/>
              </a:ext>
            </a:extLst>
          </p:cNvPr>
          <p:cNvSpPr txBox="1"/>
          <p:nvPr/>
        </p:nvSpPr>
        <p:spPr>
          <a:xfrm>
            <a:off x="45411" y="4594223"/>
            <a:ext cx="154654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Selbststest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19B88124-EA72-CD48-A584-639F14D58736}"/>
              </a:ext>
            </a:extLst>
          </p:cNvPr>
          <p:cNvSpPr/>
          <p:nvPr/>
        </p:nvSpPr>
        <p:spPr>
          <a:xfrm>
            <a:off x="0" y="527708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5888FBF-C26A-054E-B032-4DF40E97188D}"/>
              </a:ext>
            </a:extLst>
          </p:cNvPr>
          <p:cNvSpPr txBox="1"/>
          <p:nvPr/>
        </p:nvSpPr>
        <p:spPr>
          <a:xfrm>
            <a:off x="45411" y="5501335"/>
            <a:ext cx="1546540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b="0" dirty="0">
                <a:solidFill>
                  <a:schemeClr val="bg1"/>
                </a:solidFill>
              </a:rPr>
              <a:t>Andere Testarten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AutoShape 4" descr="Katastrophen-Übung mit 500 Rettern in Mosbach">
            <a:extLst>
              <a:ext uri="{FF2B5EF4-FFF2-40B4-BE49-F238E27FC236}">
                <a16:creationId xmlns:a16="http://schemas.microsoft.com/office/drawing/2014/main" id="{CA3A0714-0D08-924B-ACAC-77EE9E8DC95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-631470"/>
            <a:ext cx="3896816" cy="389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8" name="AutoShape 8" descr="Katastrophen-Übung mit 500 Rettern in Mosbach">
            <a:extLst>
              <a:ext uri="{FF2B5EF4-FFF2-40B4-BE49-F238E27FC236}">
                <a16:creationId xmlns:a16="http://schemas.microsoft.com/office/drawing/2014/main" id="{5D2033C6-6A0F-6F47-9C73-6B7C165DBE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A81AC936-7BCA-804D-9BD2-CAA2960DCA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4" y="1024513"/>
            <a:ext cx="8436838" cy="5181773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8098DEFD-810B-2A4B-9BFF-C2DFCA50EE55}"/>
              </a:ext>
            </a:extLst>
          </p:cNvPr>
          <p:cNvSpPr txBox="1"/>
          <p:nvPr/>
        </p:nvSpPr>
        <p:spPr>
          <a:xfrm>
            <a:off x="2018640" y="404664"/>
            <a:ext cx="3473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Equipment</a:t>
            </a:r>
          </a:p>
        </p:txBody>
      </p:sp>
      <p:sp>
        <p:nvSpPr>
          <p:cNvPr id="3" name="Abgerundetes Rechteck 2">
            <a:extLst>
              <a:ext uri="{FF2B5EF4-FFF2-40B4-BE49-F238E27FC236}">
                <a16:creationId xmlns:a16="http://schemas.microsoft.com/office/drawing/2014/main" id="{F04C4BCB-05DE-FE4D-ACBC-5A5E86888C2A}"/>
              </a:ext>
            </a:extLst>
          </p:cNvPr>
          <p:cNvSpPr/>
          <p:nvPr/>
        </p:nvSpPr>
        <p:spPr>
          <a:xfrm>
            <a:off x="5296871" y="556191"/>
            <a:ext cx="5844550" cy="408620"/>
          </a:xfrm>
          <a:prstGeom prst="roundRect">
            <a:avLst/>
          </a:prstGeom>
          <a:solidFill>
            <a:srgbClr val="92D050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Infektionsvorbeugung </a:t>
            </a:r>
            <a:r>
              <a:rPr lang="de-DE" sz="1800" dirty="0">
                <a:solidFill>
                  <a:schemeClr val="bg1"/>
                </a:solidFill>
              </a:rPr>
              <a:t>für Helferinnen und Helfer</a:t>
            </a:r>
            <a:endParaRPr kumimoji="0" lang="de-DE" sz="1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1754602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58"/>
          <p:cNvSpPr txBox="1">
            <a:spLocks/>
          </p:cNvSpPr>
          <p:nvPr/>
        </p:nvSpPr>
        <p:spPr>
          <a:xfrm>
            <a:off x="8069048" y="6694796"/>
            <a:ext cx="7653049" cy="14528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endParaRPr lang="de-DE" sz="6000" dirty="0">
              <a:solidFill>
                <a:schemeClr val="bg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B0F2043-60CA-D541-8DBB-2ECBCEC4CDED}"/>
              </a:ext>
            </a:extLst>
          </p:cNvPr>
          <p:cNvSpPr/>
          <p:nvPr/>
        </p:nvSpPr>
        <p:spPr>
          <a:xfrm>
            <a:off x="-24680" y="-44624"/>
            <a:ext cx="1872208" cy="6858000"/>
          </a:xfrm>
          <a:prstGeom prst="rect">
            <a:avLst/>
          </a:prstGeom>
          <a:solidFill>
            <a:srgbClr val="A6A6A6">
              <a:alpha val="63137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84B06F7-F1E8-5240-B60F-3750275ED1A8}"/>
              </a:ext>
            </a:extLst>
          </p:cNvPr>
          <p:cNvSpPr/>
          <p:nvPr/>
        </p:nvSpPr>
        <p:spPr>
          <a:xfrm>
            <a:off x="0" y="1628800"/>
            <a:ext cx="1872206" cy="864096"/>
          </a:xfrm>
          <a:prstGeom prst="rect">
            <a:avLst/>
          </a:prstGeom>
          <a:solidFill>
            <a:schemeClr val="tx2">
              <a:lumMod val="75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 dirty="0"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2F26A9F-238D-874E-B003-AED96CE9ABF2}"/>
              </a:ext>
            </a:extLst>
          </p:cNvPr>
          <p:cNvSpPr/>
          <p:nvPr/>
        </p:nvSpPr>
        <p:spPr>
          <a:xfrm>
            <a:off x="0" y="2537521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C3FA194-2A79-7B41-A355-99D6D1723098}"/>
              </a:ext>
            </a:extLst>
          </p:cNvPr>
          <p:cNvSpPr/>
          <p:nvPr/>
        </p:nvSpPr>
        <p:spPr>
          <a:xfrm>
            <a:off x="0" y="344624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53E994F-5D73-4143-9336-CE572918BF2D}"/>
              </a:ext>
            </a:extLst>
          </p:cNvPr>
          <p:cNvSpPr/>
          <p:nvPr/>
        </p:nvSpPr>
        <p:spPr>
          <a:xfrm>
            <a:off x="0" y="4361662"/>
            <a:ext cx="1847528" cy="864096"/>
          </a:xfrm>
          <a:prstGeom prst="rect">
            <a:avLst/>
          </a:prstGeom>
          <a:solidFill>
            <a:srgbClr val="FF0000"/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32BAC5F-78D3-4244-88FC-4C35CC7C5E35}"/>
              </a:ext>
            </a:extLst>
          </p:cNvPr>
          <p:cNvSpPr txBox="1"/>
          <p:nvPr/>
        </p:nvSpPr>
        <p:spPr>
          <a:xfrm>
            <a:off x="12339" y="1746643"/>
            <a:ext cx="1872206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b="0" dirty="0">
                <a:solidFill>
                  <a:schemeClr val="bg1"/>
                </a:solidFill>
              </a:rPr>
              <a:t>Vorbereitung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55B94AC-3EF0-2143-89BC-466C3434AC0A}"/>
              </a:ext>
            </a:extLst>
          </p:cNvPr>
          <p:cNvSpPr txBox="1"/>
          <p:nvPr/>
        </p:nvSpPr>
        <p:spPr>
          <a:xfrm>
            <a:off x="24678" y="2596283"/>
            <a:ext cx="1847528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Nasen-Rachen-Abstrich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7EC4BFD-482B-CB47-B231-92E56C1D4594}"/>
              </a:ext>
            </a:extLst>
          </p:cNvPr>
          <p:cNvSpPr txBox="1"/>
          <p:nvPr/>
        </p:nvSpPr>
        <p:spPr>
          <a:xfrm>
            <a:off x="53145" y="3581547"/>
            <a:ext cx="1546540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Folgen des Befundes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B3FEE9B-9301-F543-91CD-96B4573CC99D}"/>
              </a:ext>
            </a:extLst>
          </p:cNvPr>
          <p:cNvSpPr txBox="1"/>
          <p:nvPr/>
        </p:nvSpPr>
        <p:spPr>
          <a:xfrm>
            <a:off x="45411" y="4594223"/>
            <a:ext cx="154654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Selbststest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19B88124-EA72-CD48-A584-639F14D58736}"/>
              </a:ext>
            </a:extLst>
          </p:cNvPr>
          <p:cNvSpPr/>
          <p:nvPr/>
        </p:nvSpPr>
        <p:spPr>
          <a:xfrm>
            <a:off x="0" y="527708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5888FBF-C26A-054E-B032-4DF40E97188D}"/>
              </a:ext>
            </a:extLst>
          </p:cNvPr>
          <p:cNvSpPr txBox="1"/>
          <p:nvPr/>
        </p:nvSpPr>
        <p:spPr>
          <a:xfrm>
            <a:off x="45411" y="5501335"/>
            <a:ext cx="1546540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b="0" dirty="0">
                <a:solidFill>
                  <a:schemeClr val="bg1"/>
                </a:solidFill>
              </a:rPr>
              <a:t>Andere Testarten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AutoShape 4" descr="Katastrophen-Übung mit 500 Rettern in Mosbach">
            <a:extLst>
              <a:ext uri="{FF2B5EF4-FFF2-40B4-BE49-F238E27FC236}">
                <a16:creationId xmlns:a16="http://schemas.microsoft.com/office/drawing/2014/main" id="{CA3A0714-0D08-924B-ACAC-77EE9E8DC95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-631470"/>
            <a:ext cx="3896816" cy="389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8" name="AutoShape 8" descr="Katastrophen-Übung mit 500 Rettern in Mosbach">
            <a:extLst>
              <a:ext uri="{FF2B5EF4-FFF2-40B4-BE49-F238E27FC236}">
                <a16:creationId xmlns:a16="http://schemas.microsoft.com/office/drawing/2014/main" id="{5D2033C6-6A0F-6F47-9C73-6B7C165DBE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08BE90F-5C93-2445-AD89-541C5BE722DE}"/>
              </a:ext>
            </a:extLst>
          </p:cNvPr>
          <p:cNvSpPr txBox="1"/>
          <p:nvPr/>
        </p:nvSpPr>
        <p:spPr>
          <a:xfrm>
            <a:off x="1911609" y="6315482"/>
            <a:ext cx="3665425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r>
              <a:rPr lang="de-DE" sz="2000" b="0" dirty="0">
                <a:hlinkClick r:id="rId3"/>
              </a:rPr>
              <a:t>https://youtu.be/lD3APGZnwIQ</a:t>
            </a:r>
            <a:r>
              <a:rPr lang="de-DE" sz="2000" b="0" dirty="0"/>
              <a:t> </a:t>
            </a:r>
            <a:endParaRPr kumimoji="0" lang="de-DE" sz="2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2354965-990B-CA49-8AC9-9F2AB61E5B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675" y="1005063"/>
            <a:ext cx="9887497" cy="4882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19110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58"/>
          <p:cNvSpPr txBox="1">
            <a:spLocks/>
          </p:cNvSpPr>
          <p:nvPr/>
        </p:nvSpPr>
        <p:spPr>
          <a:xfrm>
            <a:off x="8069048" y="6694796"/>
            <a:ext cx="7653049" cy="14528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endParaRPr lang="de-DE" sz="6000" dirty="0">
              <a:solidFill>
                <a:schemeClr val="bg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B0F2043-60CA-D541-8DBB-2ECBCEC4CDED}"/>
              </a:ext>
            </a:extLst>
          </p:cNvPr>
          <p:cNvSpPr/>
          <p:nvPr/>
        </p:nvSpPr>
        <p:spPr>
          <a:xfrm>
            <a:off x="-24680" y="-44624"/>
            <a:ext cx="1872208" cy="6858000"/>
          </a:xfrm>
          <a:prstGeom prst="rect">
            <a:avLst/>
          </a:prstGeom>
          <a:solidFill>
            <a:srgbClr val="A6A6A6">
              <a:alpha val="63137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84B06F7-F1E8-5240-B60F-3750275ED1A8}"/>
              </a:ext>
            </a:extLst>
          </p:cNvPr>
          <p:cNvSpPr/>
          <p:nvPr/>
        </p:nvSpPr>
        <p:spPr>
          <a:xfrm>
            <a:off x="0" y="1628800"/>
            <a:ext cx="1872206" cy="864096"/>
          </a:xfrm>
          <a:prstGeom prst="rect">
            <a:avLst/>
          </a:prstGeom>
          <a:solidFill>
            <a:schemeClr val="tx2">
              <a:lumMod val="75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 dirty="0"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2F26A9F-238D-874E-B003-AED96CE9ABF2}"/>
              </a:ext>
            </a:extLst>
          </p:cNvPr>
          <p:cNvSpPr/>
          <p:nvPr/>
        </p:nvSpPr>
        <p:spPr>
          <a:xfrm>
            <a:off x="0" y="2537521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C3FA194-2A79-7B41-A355-99D6D1723098}"/>
              </a:ext>
            </a:extLst>
          </p:cNvPr>
          <p:cNvSpPr/>
          <p:nvPr/>
        </p:nvSpPr>
        <p:spPr>
          <a:xfrm>
            <a:off x="0" y="344624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53E994F-5D73-4143-9336-CE572918BF2D}"/>
              </a:ext>
            </a:extLst>
          </p:cNvPr>
          <p:cNvSpPr/>
          <p:nvPr/>
        </p:nvSpPr>
        <p:spPr>
          <a:xfrm>
            <a:off x="0" y="436166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32BAC5F-78D3-4244-88FC-4C35CC7C5E35}"/>
              </a:ext>
            </a:extLst>
          </p:cNvPr>
          <p:cNvSpPr txBox="1"/>
          <p:nvPr/>
        </p:nvSpPr>
        <p:spPr>
          <a:xfrm>
            <a:off x="12339" y="1746643"/>
            <a:ext cx="1872206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b="0" dirty="0">
                <a:solidFill>
                  <a:schemeClr val="bg1"/>
                </a:solidFill>
              </a:rPr>
              <a:t>Vorbereitung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55B94AC-3EF0-2143-89BC-466C3434AC0A}"/>
              </a:ext>
            </a:extLst>
          </p:cNvPr>
          <p:cNvSpPr txBox="1"/>
          <p:nvPr/>
        </p:nvSpPr>
        <p:spPr>
          <a:xfrm>
            <a:off x="24678" y="2596283"/>
            <a:ext cx="1847528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Nasen-Rachen-Abstrich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7EC4BFD-482B-CB47-B231-92E56C1D4594}"/>
              </a:ext>
            </a:extLst>
          </p:cNvPr>
          <p:cNvSpPr txBox="1"/>
          <p:nvPr/>
        </p:nvSpPr>
        <p:spPr>
          <a:xfrm>
            <a:off x="53145" y="3581547"/>
            <a:ext cx="1546540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Folgen des Befundes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B3FEE9B-9301-F543-91CD-96B4573CC99D}"/>
              </a:ext>
            </a:extLst>
          </p:cNvPr>
          <p:cNvSpPr txBox="1"/>
          <p:nvPr/>
        </p:nvSpPr>
        <p:spPr>
          <a:xfrm>
            <a:off x="45411" y="4594223"/>
            <a:ext cx="154654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Selbststest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19B88124-EA72-CD48-A584-639F14D58736}"/>
              </a:ext>
            </a:extLst>
          </p:cNvPr>
          <p:cNvSpPr/>
          <p:nvPr/>
        </p:nvSpPr>
        <p:spPr>
          <a:xfrm>
            <a:off x="0" y="5277082"/>
            <a:ext cx="1847528" cy="864096"/>
          </a:xfrm>
          <a:prstGeom prst="rect">
            <a:avLst/>
          </a:prstGeom>
          <a:solidFill>
            <a:srgbClr val="FF0000"/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5888FBF-C26A-054E-B032-4DF40E97188D}"/>
              </a:ext>
            </a:extLst>
          </p:cNvPr>
          <p:cNvSpPr txBox="1"/>
          <p:nvPr/>
        </p:nvSpPr>
        <p:spPr>
          <a:xfrm>
            <a:off x="45411" y="5501335"/>
            <a:ext cx="1546540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b="0" dirty="0">
                <a:solidFill>
                  <a:schemeClr val="bg1"/>
                </a:solidFill>
              </a:rPr>
              <a:t>Andere Testarten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AutoShape 4" descr="Katastrophen-Übung mit 500 Rettern in Mosbach">
            <a:extLst>
              <a:ext uri="{FF2B5EF4-FFF2-40B4-BE49-F238E27FC236}">
                <a16:creationId xmlns:a16="http://schemas.microsoft.com/office/drawing/2014/main" id="{CA3A0714-0D08-924B-ACAC-77EE9E8DC95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-631470"/>
            <a:ext cx="3896816" cy="389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8" name="AutoShape 8" descr="Katastrophen-Übung mit 500 Rettern in Mosbach">
            <a:extLst>
              <a:ext uri="{FF2B5EF4-FFF2-40B4-BE49-F238E27FC236}">
                <a16:creationId xmlns:a16="http://schemas.microsoft.com/office/drawing/2014/main" id="{5D2033C6-6A0F-6F47-9C73-6B7C165DBE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7" name="Inhaltsplatzhalter 2">
            <a:extLst>
              <a:ext uri="{FF2B5EF4-FFF2-40B4-BE49-F238E27FC236}">
                <a16:creationId xmlns:a16="http://schemas.microsoft.com/office/drawing/2014/main" id="{159B7FE7-4CF2-4D4C-A5E5-50A89DC33E95}"/>
              </a:ext>
            </a:extLst>
          </p:cNvPr>
          <p:cNvSpPr txBox="1">
            <a:spLocks/>
          </p:cNvSpPr>
          <p:nvPr/>
        </p:nvSpPr>
        <p:spPr>
          <a:xfrm>
            <a:off x="2135560" y="3181056"/>
            <a:ext cx="8832981" cy="5760640"/>
          </a:xfrm>
          <a:prstGeom prst="rect">
            <a:avLst/>
          </a:prstGeom>
        </p:spPr>
        <p:txBody>
          <a:bodyPr/>
          <a:lstStyle>
            <a:lvl1pPr marL="0" marR="0" indent="0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592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973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354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1735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1928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6500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1072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5644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de-DE"/>
              <a:t>Mit dem JOYSBIO-SARS COV-2 Saliva Antigen Speicheltest ist </a:t>
            </a:r>
            <a:r>
              <a:rPr lang="de-DE" b="1"/>
              <a:t>KEIN Eindringen in den Nasen- oder Rachenraum mehr notwendig.</a:t>
            </a:r>
            <a:r>
              <a:rPr lang="de-DE"/>
              <a:t> </a:t>
            </a:r>
          </a:p>
          <a:p>
            <a:pPr hangingPunct="1"/>
            <a:r>
              <a:rPr lang="de-DE"/>
              <a:t>Antigene des SARS COV-2 in Abstrichproben von COVID-19 infizierten Personen. Zur Eigenanwendung gemäß BASG.</a:t>
            </a:r>
          </a:p>
          <a:p>
            <a:pPr hangingPunct="1"/>
            <a:r>
              <a:rPr lang="de-DE"/>
              <a:t>Höhere Zuverlässigkeit als andere auf dem Markt verfügbare Test-Kits:</a:t>
            </a:r>
          </a:p>
          <a:p>
            <a:pPr hangingPunct="1"/>
            <a:r>
              <a:rPr lang="de-DE" b="1"/>
              <a:t>Sensitivität von 95,00%</a:t>
            </a:r>
            <a:br>
              <a:rPr lang="de-DE" b="1"/>
            </a:br>
            <a:r>
              <a:rPr lang="de-DE" b="1"/>
              <a:t>Spezifität von    98,78%</a:t>
            </a:r>
          </a:p>
          <a:p>
            <a:pPr hangingPunct="1"/>
            <a:r>
              <a:rPr lang="de-DE" b="1"/>
              <a:t>Einfach durchzuführen</a:t>
            </a:r>
            <a:endParaRPr lang="de-DE"/>
          </a:p>
          <a:p>
            <a:pPr hangingPunct="1"/>
            <a:endParaRPr lang="de-DE" dirty="0"/>
          </a:p>
        </p:txBody>
      </p:sp>
      <p:pic>
        <p:nvPicPr>
          <p:cNvPr id="18" name="Picture 4" descr="https://www.shz.de/img/deutschland-welt/crop31266392/0644667429-cv16_9-h495/die-spucktuete-fuer-den-corona-selbsttest-einfa-202102131736-full.jpg">
            <a:extLst>
              <a:ext uri="{FF2B5EF4-FFF2-40B4-BE49-F238E27FC236}">
                <a16:creationId xmlns:a16="http://schemas.microsoft.com/office/drawing/2014/main" id="{0FD3443D-ED3D-5540-ACEC-13BCFD271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518" y="511919"/>
            <a:ext cx="4220532" cy="237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373755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58"/>
          <p:cNvSpPr txBox="1">
            <a:spLocks/>
          </p:cNvSpPr>
          <p:nvPr/>
        </p:nvSpPr>
        <p:spPr>
          <a:xfrm>
            <a:off x="8069048" y="6694796"/>
            <a:ext cx="7653049" cy="14528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endParaRPr lang="de-DE" sz="6000" dirty="0">
              <a:solidFill>
                <a:schemeClr val="bg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B0F2043-60CA-D541-8DBB-2ECBCEC4CDED}"/>
              </a:ext>
            </a:extLst>
          </p:cNvPr>
          <p:cNvSpPr/>
          <p:nvPr/>
        </p:nvSpPr>
        <p:spPr>
          <a:xfrm>
            <a:off x="-24680" y="-44624"/>
            <a:ext cx="1872208" cy="6858000"/>
          </a:xfrm>
          <a:prstGeom prst="rect">
            <a:avLst/>
          </a:prstGeom>
          <a:solidFill>
            <a:srgbClr val="A6A6A6">
              <a:alpha val="63137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AutoShape 4" descr="Katastrophen-Übung mit 500 Rettern in Mosbach">
            <a:extLst>
              <a:ext uri="{FF2B5EF4-FFF2-40B4-BE49-F238E27FC236}">
                <a16:creationId xmlns:a16="http://schemas.microsoft.com/office/drawing/2014/main" id="{CA3A0714-0D08-924B-ACAC-77EE9E8DC95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-631470"/>
            <a:ext cx="3896816" cy="389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8" name="AutoShape 8" descr="Katastrophen-Übung mit 500 Rettern in Mosbach">
            <a:extLst>
              <a:ext uri="{FF2B5EF4-FFF2-40B4-BE49-F238E27FC236}">
                <a16:creationId xmlns:a16="http://schemas.microsoft.com/office/drawing/2014/main" id="{5D2033C6-6A0F-6F47-9C73-6B7C165DBE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8995DEE5-C274-6D4F-88FF-025F121DB3C3}"/>
              </a:ext>
            </a:extLst>
          </p:cNvPr>
          <p:cNvSpPr txBox="1">
            <a:spLocks/>
          </p:cNvSpPr>
          <p:nvPr/>
        </p:nvSpPr>
        <p:spPr bwMode="auto">
          <a:xfrm>
            <a:off x="2135560" y="127986"/>
            <a:ext cx="7920880" cy="603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6E6E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  <a:t>Entsorgung:</a:t>
            </a:r>
          </a:p>
        </p:txBody>
      </p:sp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6EB4EA77-F25B-2145-87FA-D94507CC257B}"/>
              </a:ext>
            </a:extLst>
          </p:cNvPr>
          <p:cNvSpPr txBox="1">
            <a:spLocks/>
          </p:cNvSpPr>
          <p:nvPr/>
        </p:nvSpPr>
        <p:spPr>
          <a:xfrm>
            <a:off x="2111144" y="1097610"/>
            <a:ext cx="9649072" cy="4939356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592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973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354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1735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1928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6500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1072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5644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Privathaushalt: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Entsorgung in stabilen, möglichst reißfesten </a:t>
            </a:r>
            <a:r>
              <a:rPr lang="de-DE" sz="2400" dirty="0" err="1"/>
              <a:t>Müllsäcken</a:t>
            </a:r>
            <a:endParaRPr lang="de-D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Fest verknoten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 err="1"/>
              <a:t>Flüssige</a:t>
            </a:r>
            <a:r>
              <a:rPr lang="de-DE" sz="2400" dirty="0"/>
              <a:t> Abfälle solltet ihr mit saugfähigem Material, zum Beispiel </a:t>
            </a:r>
            <a:r>
              <a:rPr lang="de-DE" sz="2400" dirty="0" err="1"/>
              <a:t>Küchenrolle</a:t>
            </a:r>
            <a:r>
              <a:rPr lang="de-DE" sz="2400" dirty="0"/>
              <a:t>, umwickeln.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dirty="0"/>
              <a:t>Die Abfälle sind dann in der </a:t>
            </a:r>
            <a:r>
              <a:rPr lang="de-DE" sz="2400" dirty="0" err="1"/>
              <a:t>Restmülltonne</a:t>
            </a:r>
            <a:r>
              <a:rPr lang="de-DE" sz="2400" dirty="0"/>
              <a:t> zu entsorgen.</a:t>
            </a:r>
          </a:p>
          <a:p>
            <a:pPr hangingPunct="1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hangingPunct="1"/>
            <a:endParaRPr 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1"/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5346072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58"/>
          <p:cNvSpPr txBox="1">
            <a:spLocks/>
          </p:cNvSpPr>
          <p:nvPr/>
        </p:nvSpPr>
        <p:spPr>
          <a:xfrm>
            <a:off x="8069048" y="6694796"/>
            <a:ext cx="7653049" cy="14528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endParaRPr lang="de-DE" sz="6000" dirty="0">
              <a:solidFill>
                <a:schemeClr val="bg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B0F2043-60CA-D541-8DBB-2ECBCEC4CDED}"/>
              </a:ext>
            </a:extLst>
          </p:cNvPr>
          <p:cNvSpPr/>
          <p:nvPr/>
        </p:nvSpPr>
        <p:spPr>
          <a:xfrm>
            <a:off x="-24680" y="-44624"/>
            <a:ext cx="1872208" cy="6858000"/>
          </a:xfrm>
          <a:prstGeom prst="rect">
            <a:avLst/>
          </a:prstGeom>
          <a:solidFill>
            <a:srgbClr val="A6A6A6">
              <a:alpha val="63137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AutoShape 4" descr="Katastrophen-Übung mit 500 Rettern in Mosbach">
            <a:extLst>
              <a:ext uri="{FF2B5EF4-FFF2-40B4-BE49-F238E27FC236}">
                <a16:creationId xmlns:a16="http://schemas.microsoft.com/office/drawing/2014/main" id="{CA3A0714-0D08-924B-ACAC-77EE9E8DC95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-631470"/>
            <a:ext cx="3896816" cy="389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8" name="AutoShape 8" descr="Katastrophen-Übung mit 500 Rettern in Mosbach">
            <a:extLst>
              <a:ext uri="{FF2B5EF4-FFF2-40B4-BE49-F238E27FC236}">
                <a16:creationId xmlns:a16="http://schemas.microsoft.com/office/drawing/2014/main" id="{5D2033C6-6A0F-6F47-9C73-6B7C165DBE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8995DEE5-C274-6D4F-88FF-025F121DB3C3}"/>
              </a:ext>
            </a:extLst>
          </p:cNvPr>
          <p:cNvSpPr txBox="1">
            <a:spLocks/>
          </p:cNvSpPr>
          <p:nvPr/>
        </p:nvSpPr>
        <p:spPr bwMode="auto">
          <a:xfrm>
            <a:off x="2135560" y="127986"/>
            <a:ext cx="7920880" cy="603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6E6E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  <a:t>Entsorgung:</a:t>
            </a:r>
          </a:p>
        </p:txBody>
      </p:sp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6EB4EA77-F25B-2145-87FA-D94507CC257B}"/>
              </a:ext>
            </a:extLst>
          </p:cNvPr>
          <p:cNvSpPr txBox="1">
            <a:spLocks/>
          </p:cNvSpPr>
          <p:nvPr/>
        </p:nvSpPr>
        <p:spPr>
          <a:xfrm>
            <a:off x="2111144" y="1097610"/>
            <a:ext cx="9649072" cy="4939356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592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973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354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1735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1928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6500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1072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5644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Unternehmen, </a:t>
            </a:r>
            <a:r>
              <a:rPr lang="de-DE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KiTas</a:t>
            </a:r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, Organisationsumfeld: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Spitze oder scharfe Gegenstände: durchstichsichere Einwegbehältnisse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Andere Abfälle, die bei den Selbsttests anfallen: Dickwandige </a:t>
            </a:r>
            <a:r>
              <a:rPr lang="de-DE" dirty="0" err="1"/>
              <a:t>Müllsäcke</a:t>
            </a:r>
            <a:endParaRPr lang="de-DE" dirty="0"/>
          </a:p>
          <a:p>
            <a:r>
              <a:rPr lang="de-DE" dirty="0"/>
              <a:t>Die Extraktionspufferröhrchen </a:t>
            </a:r>
            <a:r>
              <a:rPr lang="de-DE" dirty="0" err="1"/>
              <a:t>müssen</a:t>
            </a:r>
            <a:r>
              <a:rPr lang="de-DE" dirty="0"/>
              <a:t> zusammen mit saugendem Material</a:t>
            </a:r>
          </a:p>
          <a:p>
            <a:r>
              <a:rPr lang="de-DE" dirty="0"/>
              <a:t>zusätzlich in stabile verschließbare Behälter gegeben werden.</a:t>
            </a:r>
          </a:p>
          <a:p>
            <a:r>
              <a:rPr lang="de-DE" dirty="0"/>
              <a:t>Die Abfälle können dann in einem gemeinsamen Container unter dem</a:t>
            </a:r>
          </a:p>
          <a:p>
            <a:r>
              <a:rPr lang="de-DE" dirty="0" err="1"/>
              <a:t>Abfallschlüssel</a:t>
            </a:r>
            <a:r>
              <a:rPr lang="de-DE" dirty="0"/>
              <a:t> 18 01 04 bereitgestellt werden.</a:t>
            </a:r>
          </a:p>
          <a:p>
            <a:pPr hangingPunct="1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hangingPunct="1"/>
            <a:endParaRPr 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1"/>
            <a:endParaRPr lang="de-DE" sz="28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9AC3736-3F09-054B-9935-3DAB95CB43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760" y="3631810"/>
            <a:ext cx="4096072" cy="315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9430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58"/>
          <p:cNvSpPr txBox="1">
            <a:spLocks/>
          </p:cNvSpPr>
          <p:nvPr/>
        </p:nvSpPr>
        <p:spPr>
          <a:xfrm>
            <a:off x="8069048" y="6694796"/>
            <a:ext cx="7653049" cy="14528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endParaRPr lang="de-DE" sz="6000" dirty="0">
              <a:solidFill>
                <a:schemeClr val="bg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B0F2043-60CA-D541-8DBB-2ECBCEC4CDED}"/>
              </a:ext>
            </a:extLst>
          </p:cNvPr>
          <p:cNvSpPr/>
          <p:nvPr/>
        </p:nvSpPr>
        <p:spPr>
          <a:xfrm>
            <a:off x="-24680" y="-44624"/>
            <a:ext cx="1872208" cy="6858000"/>
          </a:xfrm>
          <a:prstGeom prst="rect">
            <a:avLst/>
          </a:prstGeom>
          <a:solidFill>
            <a:srgbClr val="A6A6A6">
              <a:alpha val="63137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84B06F7-F1E8-5240-B60F-3750275ED1A8}"/>
              </a:ext>
            </a:extLst>
          </p:cNvPr>
          <p:cNvSpPr/>
          <p:nvPr/>
        </p:nvSpPr>
        <p:spPr>
          <a:xfrm>
            <a:off x="0" y="1628800"/>
            <a:ext cx="1872206" cy="864096"/>
          </a:xfrm>
          <a:prstGeom prst="rect">
            <a:avLst/>
          </a:prstGeom>
          <a:solidFill>
            <a:srgbClr val="FF0000"/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 dirty="0"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2F26A9F-238D-874E-B003-AED96CE9ABF2}"/>
              </a:ext>
            </a:extLst>
          </p:cNvPr>
          <p:cNvSpPr/>
          <p:nvPr/>
        </p:nvSpPr>
        <p:spPr>
          <a:xfrm>
            <a:off x="0" y="2537521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C3FA194-2A79-7B41-A355-99D6D1723098}"/>
              </a:ext>
            </a:extLst>
          </p:cNvPr>
          <p:cNvSpPr/>
          <p:nvPr/>
        </p:nvSpPr>
        <p:spPr>
          <a:xfrm>
            <a:off x="0" y="344624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53E994F-5D73-4143-9336-CE572918BF2D}"/>
              </a:ext>
            </a:extLst>
          </p:cNvPr>
          <p:cNvSpPr/>
          <p:nvPr/>
        </p:nvSpPr>
        <p:spPr>
          <a:xfrm>
            <a:off x="0" y="436166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32BAC5F-78D3-4244-88FC-4C35CC7C5E35}"/>
              </a:ext>
            </a:extLst>
          </p:cNvPr>
          <p:cNvSpPr txBox="1"/>
          <p:nvPr/>
        </p:nvSpPr>
        <p:spPr>
          <a:xfrm>
            <a:off x="12339" y="1746643"/>
            <a:ext cx="1872206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b="0" dirty="0">
                <a:solidFill>
                  <a:schemeClr val="bg1"/>
                </a:solidFill>
              </a:rPr>
              <a:t>Vorbereitung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55B94AC-3EF0-2143-89BC-466C3434AC0A}"/>
              </a:ext>
            </a:extLst>
          </p:cNvPr>
          <p:cNvSpPr txBox="1"/>
          <p:nvPr/>
        </p:nvSpPr>
        <p:spPr>
          <a:xfrm>
            <a:off x="24678" y="2596283"/>
            <a:ext cx="1847528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Nasen-Rachen-Abstrich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7EC4BFD-482B-CB47-B231-92E56C1D4594}"/>
              </a:ext>
            </a:extLst>
          </p:cNvPr>
          <p:cNvSpPr txBox="1"/>
          <p:nvPr/>
        </p:nvSpPr>
        <p:spPr>
          <a:xfrm>
            <a:off x="53145" y="3581547"/>
            <a:ext cx="1546540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Folgen des Befundes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B3FEE9B-9301-F543-91CD-96B4573CC99D}"/>
              </a:ext>
            </a:extLst>
          </p:cNvPr>
          <p:cNvSpPr txBox="1"/>
          <p:nvPr/>
        </p:nvSpPr>
        <p:spPr>
          <a:xfrm>
            <a:off x="45411" y="4594223"/>
            <a:ext cx="154654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Selbststest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19B88124-EA72-CD48-A584-639F14D58736}"/>
              </a:ext>
            </a:extLst>
          </p:cNvPr>
          <p:cNvSpPr/>
          <p:nvPr/>
        </p:nvSpPr>
        <p:spPr>
          <a:xfrm>
            <a:off x="0" y="527708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5888FBF-C26A-054E-B032-4DF40E97188D}"/>
              </a:ext>
            </a:extLst>
          </p:cNvPr>
          <p:cNvSpPr txBox="1"/>
          <p:nvPr/>
        </p:nvSpPr>
        <p:spPr>
          <a:xfrm>
            <a:off x="45411" y="5501335"/>
            <a:ext cx="1546540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b="0" dirty="0">
                <a:solidFill>
                  <a:schemeClr val="bg1"/>
                </a:solidFill>
              </a:rPr>
              <a:t>Andere Testarten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AutoShape 4" descr="Katastrophen-Übung mit 500 Rettern in Mosbach">
            <a:extLst>
              <a:ext uri="{FF2B5EF4-FFF2-40B4-BE49-F238E27FC236}">
                <a16:creationId xmlns:a16="http://schemas.microsoft.com/office/drawing/2014/main" id="{CA3A0714-0D08-924B-ACAC-77EE9E8DC95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-631470"/>
            <a:ext cx="3896816" cy="389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8" name="AutoShape 8" descr="Katastrophen-Übung mit 500 Rettern in Mosbach">
            <a:extLst>
              <a:ext uri="{FF2B5EF4-FFF2-40B4-BE49-F238E27FC236}">
                <a16:creationId xmlns:a16="http://schemas.microsoft.com/office/drawing/2014/main" id="{5D2033C6-6A0F-6F47-9C73-6B7C165DBE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E0AA86BA-3F13-2B4A-B17B-AAB577979126}"/>
              </a:ext>
            </a:extLst>
          </p:cNvPr>
          <p:cNvSpPr txBox="1">
            <a:spLocks/>
          </p:cNvSpPr>
          <p:nvPr/>
        </p:nvSpPr>
        <p:spPr bwMode="auto">
          <a:xfrm>
            <a:off x="3242210" y="260648"/>
            <a:ext cx="3573869" cy="603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6E6E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  <a:t>Vorbereitung</a:t>
            </a:r>
          </a:p>
        </p:txBody>
      </p:sp>
      <p:sp>
        <p:nvSpPr>
          <p:cNvPr id="21" name="Inhaltsplatzhalter 2">
            <a:extLst>
              <a:ext uri="{FF2B5EF4-FFF2-40B4-BE49-F238E27FC236}">
                <a16:creationId xmlns:a16="http://schemas.microsoft.com/office/drawing/2014/main" id="{4983E79B-E156-0A48-9AA6-065381BB210E}"/>
              </a:ext>
            </a:extLst>
          </p:cNvPr>
          <p:cNvSpPr txBox="1">
            <a:spLocks/>
          </p:cNvSpPr>
          <p:nvPr/>
        </p:nvSpPr>
        <p:spPr>
          <a:xfrm>
            <a:off x="3242210" y="6053900"/>
            <a:ext cx="8686438" cy="720080"/>
          </a:xfrm>
          <a:prstGeom prst="rect">
            <a:avLst/>
          </a:prstGeom>
        </p:spPr>
        <p:txBody>
          <a:bodyPr/>
          <a:lstStyle>
            <a:lvl1pPr marL="0" marR="0" indent="0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592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973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354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1735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1928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6500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1072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5644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hangingPunct="1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Fixieren Sie die Testkassette vor dem Test in der   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entsprechenden Zeile. </a:t>
            </a:r>
          </a:p>
          <a:p>
            <a:pPr algn="ctr" hangingPunct="1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algn="ctr" hangingPunct="1"/>
            <a:r>
              <a:rPr lang="de-DE" dirty="0">
                <a:solidFill>
                  <a:srgbClr val="E6000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</a:p>
          <a:p>
            <a:pPr algn="ctr" hangingPunct="1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hangingPunct="1"/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872B020B-A9A4-534D-83BE-83BA37DAAF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713" r="-406" b="1107"/>
          <a:stretch/>
        </p:blipFill>
        <p:spPr>
          <a:xfrm>
            <a:off x="3242210" y="1092428"/>
            <a:ext cx="8562734" cy="4568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347401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58"/>
          <p:cNvSpPr txBox="1">
            <a:spLocks/>
          </p:cNvSpPr>
          <p:nvPr/>
        </p:nvSpPr>
        <p:spPr>
          <a:xfrm>
            <a:off x="8069048" y="6694796"/>
            <a:ext cx="7653049" cy="14528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endParaRPr lang="de-DE" sz="6000" dirty="0">
              <a:solidFill>
                <a:schemeClr val="bg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B0F2043-60CA-D541-8DBB-2ECBCEC4CDED}"/>
              </a:ext>
            </a:extLst>
          </p:cNvPr>
          <p:cNvSpPr/>
          <p:nvPr/>
        </p:nvSpPr>
        <p:spPr>
          <a:xfrm>
            <a:off x="-24680" y="-44624"/>
            <a:ext cx="1872208" cy="6858000"/>
          </a:xfrm>
          <a:prstGeom prst="rect">
            <a:avLst/>
          </a:prstGeom>
          <a:solidFill>
            <a:srgbClr val="A6A6A6">
              <a:alpha val="63137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84B06F7-F1E8-5240-B60F-3750275ED1A8}"/>
              </a:ext>
            </a:extLst>
          </p:cNvPr>
          <p:cNvSpPr/>
          <p:nvPr/>
        </p:nvSpPr>
        <p:spPr>
          <a:xfrm>
            <a:off x="0" y="1628800"/>
            <a:ext cx="1872206" cy="864096"/>
          </a:xfrm>
          <a:prstGeom prst="rect">
            <a:avLst/>
          </a:prstGeom>
          <a:solidFill>
            <a:schemeClr val="tx2">
              <a:lumMod val="75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 dirty="0"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2F26A9F-238D-874E-B003-AED96CE9ABF2}"/>
              </a:ext>
            </a:extLst>
          </p:cNvPr>
          <p:cNvSpPr/>
          <p:nvPr/>
        </p:nvSpPr>
        <p:spPr>
          <a:xfrm>
            <a:off x="0" y="2537521"/>
            <a:ext cx="1847528" cy="864096"/>
          </a:xfrm>
          <a:prstGeom prst="rect">
            <a:avLst/>
          </a:prstGeom>
          <a:solidFill>
            <a:srgbClr val="FF0000"/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C3FA194-2A79-7B41-A355-99D6D1723098}"/>
              </a:ext>
            </a:extLst>
          </p:cNvPr>
          <p:cNvSpPr/>
          <p:nvPr/>
        </p:nvSpPr>
        <p:spPr>
          <a:xfrm>
            <a:off x="0" y="344624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53E994F-5D73-4143-9336-CE572918BF2D}"/>
              </a:ext>
            </a:extLst>
          </p:cNvPr>
          <p:cNvSpPr/>
          <p:nvPr/>
        </p:nvSpPr>
        <p:spPr>
          <a:xfrm>
            <a:off x="0" y="436166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32BAC5F-78D3-4244-88FC-4C35CC7C5E35}"/>
              </a:ext>
            </a:extLst>
          </p:cNvPr>
          <p:cNvSpPr txBox="1"/>
          <p:nvPr/>
        </p:nvSpPr>
        <p:spPr>
          <a:xfrm>
            <a:off x="12339" y="1746643"/>
            <a:ext cx="1872206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b="0" dirty="0">
                <a:solidFill>
                  <a:schemeClr val="bg1"/>
                </a:solidFill>
              </a:rPr>
              <a:t>Vorbereitung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55B94AC-3EF0-2143-89BC-466C3434AC0A}"/>
              </a:ext>
            </a:extLst>
          </p:cNvPr>
          <p:cNvSpPr txBox="1"/>
          <p:nvPr/>
        </p:nvSpPr>
        <p:spPr>
          <a:xfrm>
            <a:off x="24678" y="2596283"/>
            <a:ext cx="1847528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Nasen-Rachen-Abstrich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7EC4BFD-482B-CB47-B231-92E56C1D4594}"/>
              </a:ext>
            </a:extLst>
          </p:cNvPr>
          <p:cNvSpPr txBox="1"/>
          <p:nvPr/>
        </p:nvSpPr>
        <p:spPr>
          <a:xfrm>
            <a:off x="53145" y="3581547"/>
            <a:ext cx="1546540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Folgen des Befundes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B3FEE9B-9301-F543-91CD-96B4573CC99D}"/>
              </a:ext>
            </a:extLst>
          </p:cNvPr>
          <p:cNvSpPr txBox="1"/>
          <p:nvPr/>
        </p:nvSpPr>
        <p:spPr>
          <a:xfrm>
            <a:off x="45411" y="4594223"/>
            <a:ext cx="154654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Selbststest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19B88124-EA72-CD48-A584-639F14D58736}"/>
              </a:ext>
            </a:extLst>
          </p:cNvPr>
          <p:cNvSpPr/>
          <p:nvPr/>
        </p:nvSpPr>
        <p:spPr>
          <a:xfrm>
            <a:off x="0" y="527708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5888FBF-C26A-054E-B032-4DF40E97188D}"/>
              </a:ext>
            </a:extLst>
          </p:cNvPr>
          <p:cNvSpPr txBox="1"/>
          <p:nvPr/>
        </p:nvSpPr>
        <p:spPr>
          <a:xfrm>
            <a:off x="45411" y="5501335"/>
            <a:ext cx="1546540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b="0" dirty="0">
                <a:solidFill>
                  <a:schemeClr val="bg1"/>
                </a:solidFill>
              </a:rPr>
              <a:t>Andere Testarten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AutoShape 4" descr="Katastrophen-Übung mit 500 Rettern in Mosbach">
            <a:extLst>
              <a:ext uri="{FF2B5EF4-FFF2-40B4-BE49-F238E27FC236}">
                <a16:creationId xmlns:a16="http://schemas.microsoft.com/office/drawing/2014/main" id="{CA3A0714-0D08-924B-ACAC-77EE9E8DC95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-631470"/>
            <a:ext cx="3896816" cy="389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8" name="AutoShape 8" descr="Katastrophen-Übung mit 500 Rettern in Mosbach">
            <a:extLst>
              <a:ext uri="{FF2B5EF4-FFF2-40B4-BE49-F238E27FC236}">
                <a16:creationId xmlns:a16="http://schemas.microsoft.com/office/drawing/2014/main" id="{5D2033C6-6A0F-6F47-9C73-6B7C165DBE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7" name="Titel 1">
            <a:extLst>
              <a:ext uri="{FF2B5EF4-FFF2-40B4-BE49-F238E27FC236}">
                <a16:creationId xmlns:a16="http://schemas.microsoft.com/office/drawing/2014/main" id="{ABF2D00B-C15C-6F4F-95A0-9864C7C14371}"/>
              </a:ext>
            </a:extLst>
          </p:cNvPr>
          <p:cNvSpPr txBox="1">
            <a:spLocks/>
          </p:cNvSpPr>
          <p:nvPr/>
        </p:nvSpPr>
        <p:spPr bwMode="auto">
          <a:xfrm>
            <a:off x="2307257" y="188640"/>
            <a:ext cx="5302062" cy="603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6E6E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  <a:t>Anatomie der Nase</a:t>
            </a:r>
          </a:p>
        </p:txBody>
      </p:sp>
      <p:pic>
        <p:nvPicPr>
          <p:cNvPr id="18" name="Inhaltsplatzhalter 4">
            <a:extLst>
              <a:ext uri="{FF2B5EF4-FFF2-40B4-BE49-F238E27FC236}">
                <a16:creationId xmlns:a16="http://schemas.microsoft.com/office/drawing/2014/main" id="{5BEE4727-6CDE-C84F-A2C4-220859A996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35" b="5678"/>
          <a:stretch/>
        </p:blipFill>
        <p:spPr>
          <a:xfrm flipH="1">
            <a:off x="6592432" y="554102"/>
            <a:ext cx="5522341" cy="5120343"/>
          </a:xfrm>
          <a:prstGeom prst="rect">
            <a:avLst/>
          </a:prstGeom>
        </p:spPr>
      </p:pic>
      <p:cxnSp>
        <p:nvCxnSpPr>
          <p:cNvPr id="5" name="Gerade Verbindung 4">
            <a:extLst>
              <a:ext uri="{FF2B5EF4-FFF2-40B4-BE49-F238E27FC236}">
                <a16:creationId xmlns:a16="http://schemas.microsoft.com/office/drawing/2014/main" id="{91CF9027-75AE-0E4A-AFA7-19C0AA5F8667}"/>
              </a:ext>
            </a:extLst>
          </p:cNvPr>
          <p:cNvCxnSpPr/>
          <p:nvPr/>
        </p:nvCxnSpPr>
        <p:spPr>
          <a:xfrm>
            <a:off x="8328248" y="2492896"/>
            <a:ext cx="1440160" cy="103387"/>
          </a:xfrm>
          <a:prstGeom prst="line">
            <a:avLst/>
          </a:prstGeom>
          <a:noFill/>
          <a:ln w="50800" cap="flat">
            <a:solidFill>
              <a:schemeClr val="accent1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9" name="Textfeld 18">
            <a:extLst>
              <a:ext uri="{FF2B5EF4-FFF2-40B4-BE49-F238E27FC236}">
                <a16:creationId xmlns:a16="http://schemas.microsoft.com/office/drawing/2014/main" id="{D30A1B24-92FA-D94C-9741-769AEB3AEAAF}"/>
              </a:ext>
            </a:extLst>
          </p:cNvPr>
          <p:cNvSpPr txBox="1"/>
          <p:nvPr/>
        </p:nvSpPr>
        <p:spPr>
          <a:xfrm rot="193368">
            <a:off x="8509983" y="2060848"/>
            <a:ext cx="1222449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dirty="0">
                <a:solidFill>
                  <a:schemeClr val="bg1"/>
                </a:solidFill>
              </a:rPr>
              <a:t>ca. 7cm</a:t>
            </a:r>
            <a:endParaRPr kumimoji="0" lang="de-DE" sz="24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sym typeface="Arial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EC5318B7-1982-214D-ACE9-1B93C00ADAFE}"/>
              </a:ext>
            </a:extLst>
          </p:cNvPr>
          <p:cNvSpPr txBox="1"/>
          <p:nvPr/>
        </p:nvSpPr>
        <p:spPr>
          <a:xfrm>
            <a:off x="6592432" y="5674445"/>
            <a:ext cx="3139640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Atem anhalten lassen!</a:t>
            </a:r>
          </a:p>
        </p:txBody>
      </p:sp>
    </p:spTree>
    <p:extLst>
      <p:ext uri="{BB962C8B-B14F-4D97-AF65-F5344CB8AC3E}">
        <p14:creationId xmlns:p14="http://schemas.microsoft.com/office/powerpoint/2010/main" val="144463837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58"/>
          <p:cNvSpPr txBox="1">
            <a:spLocks/>
          </p:cNvSpPr>
          <p:nvPr/>
        </p:nvSpPr>
        <p:spPr>
          <a:xfrm>
            <a:off x="8069048" y="6694796"/>
            <a:ext cx="7653049" cy="14528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endParaRPr lang="de-DE" sz="6000" dirty="0">
              <a:solidFill>
                <a:schemeClr val="bg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B0F2043-60CA-D541-8DBB-2ECBCEC4CDED}"/>
              </a:ext>
            </a:extLst>
          </p:cNvPr>
          <p:cNvSpPr/>
          <p:nvPr/>
        </p:nvSpPr>
        <p:spPr>
          <a:xfrm>
            <a:off x="-24680" y="-44624"/>
            <a:ext cx="1872208" cy="6858000"/>
          </a:xfrm>
          <a:prstGeom prst="rect">
            <a:avLst/>
          </a:prstGeom>
          <a:solidFill>
            <a:srgbClr val="A6A6A6">
              <a:alpha val="63137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84B06F7-F1E8-5240-B60F-3750275ED1A8}"/>
              </a:ext>
            </a:extLst>
          </p:cNvPr>
          <p:cNvSpPr/>
          <p:nvPr/>
        </p:nvSpPr>
        <p:spPr>
          <a:xfrm>
            <a:off x="0" y="1628800"/>
            <a:ext cx="1872206" cy="864096"/>
          </a:xfrm>
          <a:prstGeom prst="rect">
            <a:avLst/>
          </a:prstGeom>
          <a:solidFill>
            <a:schemeClr val="tx2">
              <a:lumMod val="75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 dirty="0"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2F26A9F-238D-874E-B003-AED96CE9ABF2}"/>
              </a:ext>
            </a:extLst>
          </p:cNvPr>
          <p:cNvSpPr/>
          <p:nvPr/>
        </p:nvSpPr>
        <p:spPr>
          <a:xfrm>
            <a:off x="0" y="2537521"/>
            <a:ext cx="1847528" cy="864096"/>
          </a:xfrm>
          <a:prstGeom prst="rect">
            <a:avLst/>
          </a:prstGeom>
          <a:solidFill>
            <a:srgbClr val="FF0000"/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C3FA194-2A79-7B41-A355-99D6D1723098}"/>
              </a:ext>
            </a:extLst>
          </p:cNvPr>
          <p:cNvSpPr/>
          <p:nvPr/>
        </p:nvSpPr>
        <p:spPr>
          <a:xfrm>
            <a:off x="0" y="344624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53E994F-5D73-4143-9336-CE572918BF2D}"/>
              </a:ext>
            </a:extLst>
          </p:cNvPr>
          <p:cNvSpPr/>
          <p:nvPr/>
        </p:nvSpPr>
        <p:spPr>
          <a:xfrm>
            <a:off x="0" y="436166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32BAC5F-78D3-4244-88FC-4C35CC7C5E35}"/>
              </a:ext>
            </a:extLst>
          </p:cNvPr>
          <p:cNvSpPr txBox="1"/>
          <p:nvPr/>
        </p:nvSpPr>
        <p:spPr>
          <a:xfrm>
            <a:off x="12339" y="1746643"/>
            <a:ext cx="1872206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b="0" dirty="0">
                <a:solidFill>
                  <a:schemeClr val="bg1"/>
                </a:solidFill>
              </a:rPr>
              <a:t>Vorbereitung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55B94AC-3EF0-2143-89BC-466C3434AC0A}"/>
              </a:ext>
            </a:extLst>
          </p:cNvPr>
          <p:cNvSpPr txBox="1"/>
          <p:nvPr/>
        </p:nvSpPr>
        <p:spPr>
          <a:xfrm>
            <a:off x="24678" y="2596283"/>
            <a:ext cx="1847528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Nasen-Rachen-Abstrich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7EC4BFD-482B-CB47-B231-92E56C1D4594}"/>
              </a:ext>
            </a:extLst>
          </p:cNvPr>
          <p:cNvSpPr txBox="1"/>
          <p:nvPr/>
        </p:nvSpPr>
        <p:spPr>
          <a:xfrm>
            <a:off x="53145" y="3581547"/>
            <a:ext cx="1546540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Folgen des Befundes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B3FEE9B-9301-F543-91CD-96B4573CC99D}"/>
              </a:ext>
            </a:extLst>
          </p:cNvPr>
          <p:cNvSpPr txBox="1"/>
          <p:nvPr/>
        </p:nvSpPr>
        <p:spPr>
          <a:xfrm>
            <a:off x="45411" y="4594223"/>
            <a:ext cx="154654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Selbststest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19B88124-EA72-CD48-A584-639F14D58736}"/>
              </a:ext>
            </a:extLst>
          </p:cNvPr>
          <p:cNvSpPr/>
          <p:nvPr/>
        </p:nvSpPr>
        <p:spPr>
          <a:xfrm>
            <a:off x="0" y="527708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5888FBF-C26A-054E-B032-4DF40E97188D}"/>
              </a:ext>
            </a:extLst>
          </p:cNvPr>
          <p:cNvSpPr txBox="1"/>
          <p:nvPr/>
        </p:nvSpPr>
        <p:spPr>
          <a:xfrm>
            <a:off x="45411" y="5501335"/>
            <a:ext cx="1546540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b="0" dirty="0">
                <a:solidFill>
                  <a:schemeClr val="bg1"/>
                </a:solidFill>
              </a:rPr>
              <a:t>Andere Testarten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AutoShape 4" descr="Katastrophen-Übung mit 500 Rettern in Mosbach">
            <a:extLst>
              <a:ext uri="{FF2B5EF4-FFF2-40B4-BE49-F238E27FC236}">
                <a16:creationId xmlns:a16="http://schemas.microsoft.com/office/drawing/2014/main" id="{CA3A0714-0D08-924B-ACAC-77EE9E8DC95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-631470"/>
            <a:ext cx="3896816" cy="389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8" name="AutoShape 8" descr="Katastrophen-Übung mit 500 Rettern in Mosbach">
            <a:extLst>
              <a:ext uri="{FF2B5EF4-FFF2-40B4-BE49-F238E27FC236}">
                <a16:creationId xmlns:a16="http://schemas.microsoft.com/office/drawing/2014/main" id="{5D2033C6-6A0F-6F47-9C73-6B7C165DBE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8000" y="476262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7" name="Inhaltsplatzhalter 4">
            <a:extLst>
              <a:ext uri="{FF2B5EF4-FFF2-40B4-BE49-F238E27FC236}">
                <a16:creationId xmlns:a16="http://schemas.microsoft.com/office/drawing/2014/main" id="{9FBEA927-78D0-0D4B-B995-09D2333031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590" y="107725"/>
            <a:ext cx="6524476" cy="3253852"/>
          </a:xfrm>
          <a:prstGeom prst="rect">
            <a:avLst/>
          </a:prstGeom>
        </p:spPr>
      </p:pic>
      <p:pic>
        <p:nvPicPr>
          <p:cNvPr id="18" name="Inhaltsplatzhalter 4">
            <a:extLst>
              <a:ext uri="{FF2B5EF4-FFF2-40B4-BE49-F238E27FC236}">
                <a16:creationId xmlns:a16="http://schemas.microsoft.com/office/drawing/2014/main" id="{E15D09C7-51E6-CB43-9227-111B30EFDA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898" y="3493381"/>
            <a:ext cx="6616972" cy="2887947"/>
          </a:xfrm>
          <a:prstGeom prst="rect">
            <a:avLst/>
          </a:prstGeom>
        </p:spPr>
      </p:pic>
      <p:sp>
        <p:nvSpPr>
          <p:cNvPr id="20" name="Rechteck: abgerundete Ecken 2">
            <a:extLst>
              <a:ext uri="{FF2B5EF4-FFF2-40B4-BE49-F238E27FC236}">
                <a16:creationId xmlns:a16="http://schemas.microsoft.com/office/drawing/2014/main" id="{B85F8250-5EE4-0540-8F0C-EAF03E2BD4DD}"/>
              </a:ext>
            </a:extLst>
          </p:cNvPr>
          <p:cNvSpPr/>
          <p:nvPr/>
        </p:nvSpPr>
        <p:spPr>
          <a:xfrm>
            <a:off x="7707666" y="107725"/>
            <a:ext cx="1310400" cy="32717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: abgerundete Ecken 2">
            <a:extLst>
              <a:ext uri="{FF2B5EF4-FFF2-40B4-BE49-F238E27FC236}">
                <a16:creationId xmlns:a16="http://schemas.microsoft.com/office/drawing/2014/main" id="{98C86A94-2B8D-6341-8DBC-C10403B7E36D}"/>
              </a:ext>
            </a:extLst>
          </p:cNvPr>
          <p:cNvSpPr/>
          <p:nvPr/>
        </p:nvSpPr>
        <p:spPr>
          <a:xfrm>
            <a:off x="7985526" y="3446242"/>
            <a:ext cx="1064824" cy="32717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50536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58"/>
          <p:cNvSpPr txBox="1">
            <a:spLocks/>
          </p:cNvSpPr>
          <p:nvPr/>
        </p:nvSpPr>
        <p:spPr>
          <a:xfrm>
            <a:off x="8069048" y="6694796"/>
            <a:ext cx="7653049" cy="14528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endParaRPr lang="de-DE" sz="6000" dirty="0">
              <a:solidFill>
                <a:schemeClr val="bg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B0F2043-60CA-D541-8DBB-2ECBCEC4CDED}"/>
              </a:ext>
            </a:extLst>
          </p:cNvPr>
          <p:cNvSpPr/>
          <p:nvPr/>
        </p:nvSpPr>
        <p:spPr>
          <a:xfrm>
            <a:off x="-24680" y="-44624"/>
            <a:ext cx="1872208" cy="6858000"/>
          </a:xfrm>
          <a:prstGeom prst="rect">
            <a:avLst/>
          </a:prstGeom>
          <a:solidFill>
            <a:srgbClr val="A6A6A6">
              <a:alpha val="63137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84B06F7-F1E8-5240-B60F-3750275ED1A8}"/>
              </a:ext>
            </a:extLst>
          </p:cNvPr>
          <p:cNvSpPr/>
          <p:nvPr/>
        </p:nvSpPr>
        <p:spPr>
          <a:xfrm>
            <a:off x="0" y="1628800"/>
            <a:ext cx="1872206" cy="864096"/>
          </a:xfrm>
          <a:prstGeom prst="rect">
            <a:avLst/>
          </a:prstGeom>
          <a:solidFill>
            <a:schemeClr val="tx2">
              <a:lumMod val="75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 dirty="0"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2F26A9F-238D-874E-B003-AED96CE9ABF2}"/>
              </a:ext>
            </a:extLst>
          </p:cNvPr>
          <p:cNvSpPr/>
          <p:nvPr/>
        </p:nvSpPr>
        <p:spPr>
          <a:xfrm>
            <a:off x="0" y="2537521"/>
            <a:ext cx="1847528" cy="864096"/>
          </a:xfrm>
          <a:prstGeom prst="rect">
            <a:avLst/>
          </a:prstGeom>
          <a:solidFill>
            <a:srgbClr val="FF0000"/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C3FA194-2A79-7B41-A355-99D6D1723098}"/>
              </a:ext>
            </a:extLst>
          </p:cNvPr>
          <p:cNvSpPr/>
          <p:nvPr/>
        </p:nvSpPr>
        <p:spPr>
          <a:xfrm>
            <a:off x="0" y="344624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53E994F-5D73-4143-9336-CE572918BF2D}"/>
              </a:ext>
            </a:extLst>
          </p:cNvPr>
          <p:cNvSpPr/>
          <p:nvPr/>
        </p:nvSpPr>
        <p:spPr>
          <a:xfrm>
            <a:off x="0" y="436166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32BAC5F-78D3-4244-88FC-4C35CC7C5E35}"/>
              </a:ext>
            </a:extLst>
          </p:cNvPr>
          <p:cNvSpPr txBox="1"/>
          <p:nvPr/>
        </p:nvSpPr>
        <p:spPr>
          <a:xfrm>
            <a:off x="12339" y="1746643"/>
            <a:ext cx="1872206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b="0" dirty="0">
                <a:solidFill>
                  <a:schemeClr val="bg1"/>
                </a:solidFill>
              </a:rPr>
              <a:t>Vorbereitung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55B94AC-3EF0-2143-89BC-466C3434AC0A}"/>
              </a:ext>
            </a:extLst>
          </p:cNvPr>
          <p:cNvSpPr txBox="1"/>
          <p:nvPr/>
        </p:nvSpPr>
        <p:spPr>
          <a:xfrm>
            <a:off x="24678" y="2596283"/>
            <a:ext cx="1847528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Nasen-Rachen-Abstrich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7EC4BFD-482B-CB47-B231-92E56C1D4594}"/>
              </a:ext>
            </a:extLst>
          </p:cNvPr>
          <p:cNvSpPr txBox="1"/>
          <p:nvPr/>
        </p:nvSpPr>
        <p:spPr>
          <a:xfrm>
            <a:off x="53145" y="3581547"/>
            <a:ext cx="1546540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Folgen des Befundes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B3FEE9B-9301-F543-91CD-96B4573CC99D}"/>
              </a:ext>
            </a:extLst>
          </p:cNvPr>
          <p:cNvSpPr txBox="1"/>
          <p:nvPr/>
        </p:nvSpPr>
        <p:spPr>
          <a:xfrm>
            <a:off x="45411" y="4594223"/>
            <a:ext cx="154654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Selbststest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19B88124-EA72-CD48-A584-639F14D58736}"/>
              </a:ext>
            </a:extLst>
          </p:cNvPr>
          <p:cNvSpPr/>
          <p:nvPr/>
        </p:nvSpPr>
        <p:spPr>
          <a:xfrm>
            <a:off x="0" y="527708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5888FBF-C26A-054E-B032-4DF40E97188D}"/>
              </a:ext>
            </a:extLst>
          </p:cNvPr>
          <p:cNvSpPr txBox="1"/>
          <p:nvPr/>
        </p:nvSpPr>
        <p:spPr>
          <a:xfrm>
            <a:off x="45411" y="5501335"/>
            <a:ext cx="1546540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b="0" dirty="0">
                <a:solidFill>
                  <a:schemeClr val="bg1"/>
                </a:solidFill>
              </a:rPr>
              <a:t>Andere Testarten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AutoShape 4" descr="Katastrophen-Übung mit 500 Rettern in Mosbach">
            <a:extLst>
              <a:ext uri="{FF2B5EF4-FFF2-40B4-BE49-F238E27FC236}">
                <a16:creationId xmlns:a16="http://schemas.microsoft.com/office/drawing/2014/main" id="{CA3A0714-0D08-924B-ACAC-77EE9E8DC95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-631470"/>
            <a:ext cx="3896816" cy="389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8" name="AutoShape 8" descr="Katastrophen-Übung mit 500 Rettern in Mosbach">
            <a:extLst>
              <a:ext uri="{FF2B5EF4-FFF2-40B4-BE49-F238E27FC236}">
                <a16:creationId xmlns:a16="http://schemas.microsoft.com/office/drawing/2014/main" id="{5D2033C6-6A0F-6F47-9C73-6B7C165DBE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7" name="Inhaltsplatzhalter 2">
            <a:extLst>
              <a:ext uri="{FF2B5EF4-FFF2-40B4-BE49-F238E27FC236}">
                <a16:creationId xmlns:a16="http://schemas.microsoft.com/office/drawing/2014/main" id="{BC6B2222-0577-FB4C-B9F8-8C594F442113}"/>
              </a:ext>
            </a:extLst>
          </p:cNvPr>
          <p:cNvSpPr txBox="1">
            <a:spLocks/>
          </p:cNvSpPr>
          <p:nvPr/>
        </p:nvSpPr>
        <p:spPr>
          <a:xfrm>
            <a:off x="1986458" y="895842"/>
            <a:ext cx="9686454" cy="4384427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592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973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354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1735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1928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6500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1072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5644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de-DE" sz="43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Nicht jede Nasenöffnung ist zur Untersuchung gleich geeignet!</a:t>
            </a:r>
            <a:r>
              <a:rPr lang="de-DE" sz="43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3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4300" b="1" dirty="0">
                <a:latin typeface="Arial" panose="020B0604020202020204" pitchFamily="34" charset="0"/>
                <a:cs typeface="Arial" panose="020B0604020202020204" pitchFamily="34" charset="0"/>
              </a:rPr>
              <a:t>nichts erzwingen</a:t>
            </a:r>
          </a:p>
          <a:p>
            <a:pPr hangingPunct="1"/>
            <a:endParaRPr lang="de-DE" sz="4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1"/>
            <a:r>
              <a:rPr lang="de-DE" sz="5500" b="1" dirty="0">
                <a:latin typeface="Arial" panose="020B0604020202020204" pitchFamily="34" charset="0"/>
                <a:cs typeface="Arial" panose="020B0604020202020204" pitchFamily="34" charset="0"/>
              </a:rPr>
              <a:t>Befragung des Probanden: </a:t>
            </a:r>
          </a:p>
          <a:p>
            <a:pPr hangingPunct="1"/>
            <a:endParaRPr lang="de-DE" sz="4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hangingPunct="1">
              <a:buFont typeface="Arial" panose="020B0604020202020204" pitchFamily="34" charset="0"/>
              <a:buChar char="•"/>
            </a:pPr>
            <a:r>
              <a:rPr lang="de-DE" sz="4300" dirty="0">
                <a:latin typeface="Arial" panose="020B0604020202020204" pitchFamily="34" charset="0"/>
                <a:cs typeface="Arial" panose="020B0604020202020204" pitchFamily="34" charset="0"/>
              </a:rPr>
              <a:t>Welche Nasenöffnung kann man nehmen? </a:t>
            </a:r>
          </a:p>
          <a:p>
            <a:pPr marL="571500" indent="-571500" hangingPunct="1">
              <a:buFont typeface="Arial" panose="020B0604020202020204" pitchFamily="34" charset="0"/>
              <a:buChar char="•"/>
            </a:pPr>
            <a:r>
              <a:rPr lang="de-DE" sz="4300" dirty="0">
                <a:latin typeface="Arial" panose="020B0604020202020204" pitchFamily="34" charset="0"/>
                <a:cs typeface="Arial" panose="020B0604020202020204" pitchFamily="34" charset="0"/>
              </a:rPr>
              <a:t>Liegen Hindernisse vor (z. B. eine alte Nasenbeinfraktur, starke Verkrümmung der Nasenscheidewand, ausgeprägte Polypen)</a:t>
            </a:r>
          </a:p>
          <a:p>
            <a:pPr marL="571500" indent="-571500" hangingPunct="1">
              <a:buFont typeface="Arial" panose="020B0604020202020204" pitchFamily="34" charset="0"/>
              <a:buChar char="•"/>
            </a:pPr>
            <a:r>
              <a:rPr lang="de-DE" sz="4300" dirty="0">
                <a:latin typeface="Arial" panose="020B0604020202020204" pitchFamily="34" charset="0"/>
                <a:cs typeface="Arial" panose="020B0604020202020204" pitchFamily="34" charset="0"/>
              </a:rPr>
              <a:t>Neigung zu Nasenbluten? </a:t>
            </a:r>
          </a:p>
          <a:p>
            <a:pPr marL="571500" indent="-571500" hangingPunct="1">
              <a:buFont typeface="Arial" panose="020B0604020202020204" pitchFamily="34" charset="0"/>
              <a:buChar char="•"/>
            </a:pPr>
            <a:r>
              <a:rPr lang="de-DE" sz="4300" dirty="0">
                <a:latin typeface="Arial" panose="020B0604020202020204" pitchFamily="34" charset="0"/>
                <a:cs typeface="Arial" panose="020B0604020202020204" pitchFamily="34" charset="0"/>
              </a:rPr>
              <a:t>Werden Blutverdünner eingenommen? Die Personen wissen zumeist Bescheid. Kein Hindernis- aber Vorsichtsgrund!</a:t>
            </a:r>
          </a:p>
          <a:p>
            <a:pPr hangingPunct="1"/>
            <a:endParaRPr lang="de-DE" sz="4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1"/>
            <a:endParaRPr lang="de-DE" dirty="0"/>
          </a:p>
          <a:p>
            <a:pPr hangingPunct="1"/>
            <a:endParaRPr lang="de-DE" dirty="0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D021427A-1360-3540-A3CD-2316A9873233}"/>
              </a:ext>
            </a:extLst>
          </p:cNvPr>
          <p:cNvSpPr txBox="1">
            <a:spLocks/>
          </p:cNvSpPr>
          <p:nvPr/>
        </p:nvSpPr>
        <p:spPr bwMode="auto">
          <a:xfrm>
            <a:off x="2135560" y="127986"/>
            <a:ext cx="6309023" cy="603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6E6E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  <a:t>Mögliche Komplikationen</a:t>
            </a:r>
          </a:p>
        </p:txBody>
      </p:sp>
    </p:spTree>
    <p:extLst>
      <p:ext uri="{BB962C8B-B14F-4D97-AF65-F5344CB8AC3E}">
        <p14:creationId xmlns:p14="http://schemas.microsoft.com/office/powerpoint/2010/main" val="6647826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58"/>
          <p:cNvSpPr txBox="1">
            <a:spLocks/>
          </p:cNvSpPr>
          <p:nvPr/>
        </p:nvSpPr>
        <p:spPr>
          <a:xfrm>
            <a:off x="8069048" y="6694796"/>
            <a:ext cx="7653049" cy="14528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endParaRPr lang="de-DE" sz="6000" dirty="0">
              <a:solidFill>
                <a:schemeClr val="bg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B0F2043-60CA-D541-8DBB-2ECBCEC4CDED}"/>
              </a:ext>
            </a:extLst>
          </p:cNvPr>
          <p:cNvSpPr/>
          <p:nvPr/>
        </p:nvSpPr>
        <p:spPr>
          <a:xfrm>
            <a:off x="-24680" y="-44624"/>
            <a:ext cx="1872208" cy="6858000"/>
          </a:xfrm>
          <a:prstGeom prst="rect">
            <a:avLst/>
          </a:prstGeom>
          <a:solidFill>
            <a:srgbClr val="A6A6A6">
              <a:alpha val="63137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84B06F7-F1E8-5240-B60F-3750275ED1A8}"/>
              </a:ext>
            </a:extLst>
          </p:cNvPr>
          <p:cNvSpPr/>
          <p:nvPr/>
        </p:nvSpPr>
        <p:spPr>
          <a:xfrm>
            <a:off x="0" y="1628800"/>
            <a:ext cx="1872206" cy="864096"/>
          </a:xfrm>
          <a:prstGeom prst="rect">
            <a:avLst/>
          </a:prstGeom>
          <a:solidFill>
            <a:schemeClr val="tx2">
              <a:lumMod val="75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 dirty="0"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2F26A9F-238D-874E-B003-AED96CE9ABF2}"/>
              </a:ext>
            </a:extLst>
          </p:cNvPr>
          <p:cNvSpPr/>
          <p:nvPr/>
        </p:nvSpPr>
        <p:spPr>
          <a:xfrm>
            <a:off x="0" y="2537521"/>
            <a:ext cx="1847528" cy="864096"/>
          </a:xfrm>
          <a:prstGeom prst="rect">
            <a:avLst/>
          </a:prstGeom>
          <a:solidFill>
            <a:srgbClr val="FF0000"/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C3FA194-2A79-7B41-A355-99D6D1723098}"/>
              </a:ext>
            </a:extLst>
          </p:cNvPr>
          <p:cNvSpPr/>
          <p:nvPr/>
        </p:nvSpPr>
        <p:spPr>
          <a:xfrm>
            <a:off x="0" y="344624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53E994F-5D73-4143-9336-CE572918BF2D}"/>
              </a:ext>
            </a:extLst>
          </p:cNvPr>
          <p:cNvSpPr/>
          <p:nvPr/>
        </p:nvSpPr>
        <p:spPr>
          <a:xfrm>
            <a:off x="0" y="436166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32BAC5F-78D3-4244-88FC-4C35CC7C5E35}"/>
              </a:ext>
            </a:extLst>
          </p:cNvPr>
          <p:cNvSpPr txBox="1"/>
          <p:nvPr/>
        </p:nvSpPr>
        <p:spPr>
          <a:xfrm>
            <a:off x="12339" y="1746643"/>
            <a:ext cx="1872206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b="0" dirty="0">
                <a:solidFill>
                  <a:schemeClr val="bg1"/>
                </a:solidFill>
              </a:rPr>
              <a:t>Vorbereitung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55B94AC-3EF0-2143-89BC-466C3434AC0A}"/>
              </a:ext>
            </a:extLst>
          </p:cNvPr>
          <p:cNvSpPr txBox="1"/>
          <p:nvPr/>
        </p:nvSpPr>
        <p:spPr>
          <a:xfrm>
            <a:off x="24678" y="2596283"/>
            <a:ext cx="1847528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Nasen-Rachen-Abstrich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7EC4BFD-482B-CB47-B231-92E56C1D4594}"/>
              </a:ext>
            </a:extLst>
          </p:cNvPr>
          <p:cNvSpPr txBox="1"/>
          <p:nvPr/>
        </p:nvSpPr>
        <p:spPr>
          <a:xfrm>
            <a:off x="53145" y="3581547"/>
            <a:ext cx="1546540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Folgen des Befundes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B3FEE9B-9301-F543-91CD-96B4573CC99D}"/>
              </a:ext>
            </a:extLst>
          </p:cNvPr>
          <p:cNvSpPr txBox="1"/>
          <p:nvPr/>
        </p:nvSpPr>
        <p:spPr>
          <a:xfrm>
            <a:off x="45411" y="4594223"/>
            <a:ext cx="154654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Selbststest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19B88124-EA72-CD48-A584-639F14D58736}"/>
              </a:ext>
            </a:extLst>
          </p:cNvPr>
          <p:cNvSpPr/>
          <p:nvPr/>
        </p:nvSpPr>
        <p:spPr>
          <a:xfrm>
            <a:off x="0" y="527708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5888FBF-C26A-054E-B032-4DF40E97188D}"/>
              </a:ext>
            </a:extLst>
          </p:cNvPr>
          <p:cNvSpPr txBox="1"/>
          <p:nvPr/>
        </p:nvSpPr>
        <p:spPr>
          <a:xfrm>
            <a:off x="45411" y="5501335"/>
            <a:ext cx="1546540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b="0" dirty="0">
                <a:solidFill>
                  <a:schemeClr val="bg1"/>
                </a:solidFill>
              </a:rPr>
              <a:t>Andere Testarten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AutoShape 4" descr="Katastrophen-Übung mit 500 Rettern in Mosbach">
            <a:extLst>
              <a:ext uri="{FF2B5EF4-FFF2-40B4-BE49-F238E27FC236}">
                <a16:creationId xmlns:a16="http://schemas.microsoft.com/office/drawing/2014/main" id="{CA3A0714-0D08-924B-ACAC-77EE9E8DC95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-631470"/>
            <a:ext cx="3896816" cy="389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8" name="AutoShape 8" descr="Katastrophen-Übung mit 500 Rettern in Mosbach">
            <a:extLst>
              <a:ext uri="{FF2B5EF4-FFF2-40B4-BE49-F238E27FC236}">
                <a16:creationId xmlns:a16="http://schemas.microsoft.com/office/drawing/2014/main" id="{5D2033C6-6A0F-6F47-9C73-6B7C165DBE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7" name="Inhaltsplatzhalter 2">
            <a:extLst>
              <a:ext uri="{FF2B5EF4-FFF2-40B4-BE49-F238E27FC236}">
                <a16:creationId xmlns:a16="http://schemas.microsoft.com/office/drawing/2014/main" id="{BC6B2222-0577-FB4C-B9F8-8C594F442113}"/>
              </a:ext>
            </a:extLst>
          </p:cNvPr>
          <p:cNvSpPr txBox="1">
            <a:spLocks/>
          </p:cNvSpPr>
          <p:nvPr/>
        </p:nvSpPr>
        <p:spPr>
          <a:xfrm>
            <a:off x="2135560" y="1192162"/>
            <a:ext cx="9686454" cy="438442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592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973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354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1735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1928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6500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1072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5644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Bei Nasenbluten Ruhe bewahren </a:t>
            </a:r>
          </a:p>
          <a:p>
            <a:pPr marL="571500" indent="-571500" hangingPunct="1"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Kopf nach vorne</a:t>
            </a:r>
          </a:p>
          <a:p>
            <a:pPr marL="571500" indent="-571500" hangingPunct="1"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Eis in den Nacken</a:t>
            </a:r>
          </a:p>
          <a:p>
            <a:pPr marL="571500" indent="-571500" hangingPunct="1">
              <a:buFont typeface="Arial" panose="020B0604020202020204" pitchFamily="34" charset="0"/>
              <a:buChar char="•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Nasenflügel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zuklemmen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Locus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Kieselbachii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hangingPunct="1"/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1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Stärkere Blutung, die nicht zu stillen ist: Person sitzen lassen, Kopf vornüber gebeugt. </a:t>
            </a:r>
          </a:p>
          <a:p>
            <a:pPr hangingPunct="1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Evtl. Rettungsdienst rufen.</a:t>
            </a:r>
          </a:p>
          <a:p>
            <a:pPr hangingPunct="1"/>
            <a:endParaRPr lang="de-DE" sz="4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1"/>
            <a:endParaRPr lang="de-DE" sz="4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1"/>
            <a:endParaRPr lang="de-DE" dirty="0"/>
          </a:p>
          <a:p>
            <a:pPr hangingPunct="1"/>
            <a:endParaRPr lang="de-DE" dirty="0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D021427A-1360-3540-A3CD-2316A9873233}"/>
              </a:ext>
            </a:extLst>
          </p:cNvPr>
          <p:cNvSpPr txBox="1">
            <a:spLocks/>
          </p:cNvSpPr>
          <p:nvPr/>
        </p:nvSpPr>
        <p:spPr bwMode="auto">
          <a:xfrm>
            <a:off x="2135560" y="127986"/>
            <a:ext cx="7920880" cy="603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6E6E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  <a:t>Mit Komplikationen umgehen:</a:t>
            </a:r>
          </a:p>
        </p:txBody>
      </p:sp>
    </p:spTree>
    <p:extLst>
      <p:ext uri="{BB962C8B-B14F-4D97-AF65-F5344CB8AC3E}">
        <p14:creationId xmlns:p14="http://schemas.microsoft.com/office/powerpoint/2010/main" val="15793017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58"/>
          <p:cNvSpPr txBox="1">
            <a:spLocks/>
          </p:cNvSpPr>
          <p:nvPr/>
        </p:nvSpPr>
        <p:spPr>
          <a:xfrm>
            <a:off x="8069048" y="6694796"/>
            <a:ext cx="7653049" cy="14528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endParaRPr lang="de-DE" sz="6000" dirty="0">
              <a:solidFill>
                <a:schemeClr val="bg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B0F2043-60CA-D541-8DBB-2ECBCEC4CDED}"/>
              </a:ext>
            </a:extLst>
          </p:cNvPr>
          <p:cNvSpPr/>
          <p:nvPr/>
        </p:nvSpPr>
        <p:spPr>
          <a:xfrm>
            <a:off x="-24680" y="-44624"/>
            <a:ext cx="1872208" cy="6858000"/>
          </a:xfrm>
          <a:prstGeom prst="rect">
            <a:avLst/>
          </a:prstGeom>
          <a:solidFill>
            <a:srgbClr val="A6A6A6">
              <a:alpha val="63137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84B06F7-F1E8-5240-B60F-3750275ED1A8}"/>
              </a:ext>
            </a:extLst>
          </p:cNvPr>
          <p:cNvSpPr/>
          <p:nvPr/>
        </p:nvSpPr>
        <p:spPr>
          <a:xfrm>
            <a:off x="0" y="1628800"/>
            <a:ext cx="1872206" cy="864096"/>
          </a:xfrm>
          <a:prstGeom prst="rect">
            <a:avLst/>
          </a:prstGeom>
          <a:solidFill>
            <a:schemeClr val="tx2">
              <a:lumMod val="75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 dirty="0"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2F26A9F-238D-874E-B003-AED96CE9ABF2}"/>
              </a:ext>
            </a:extLst>
          </p:cNvPr>
          <p:cNvSpPr/>
          <p:nvPr/>
        </p:nvSpPr>
        <p:spPr>
          <a:xfrm>
            <a:off x="0" y="2537521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C3FA194-2A79-7B41-A355-99D6D1723098}"/>
              </a:ext>
            </a:extLst>
          </p:cNvPr>
          <p:cNvSpPr/>
          <p:nvPr/>
        </p:nvSpPr>
        <p:spPr>
          <a:xfrm>
            <a:off x="0" y="3446242"/>
            <a:ext cx="1847528" cy="864096"/>
          </a:xfrm>
          <a:prstGeom prst="rect">
            <a:avLst/>
          </a:prstGeom>
          <a:solidFill>
            <a:srgbClr val="FF0000"/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53E994F-5D73-4143-9336-CE572918BF2D}"/>
              </a:ext>
            </a:extLst>
          </p:cNvPr>
          <p:cNvSpPr/>
          <p:nvPr/>
        </p:nvSpPr>
        <p:spPr>
          <a:xfrm>
            <a:off x="0" y="436166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32BAC5F-78D3-4244-88FC-4C35CC7C5E35}"/>
              </a:ext>
            </a:extLst>
          </p:cNvPr>
          <p:cNvSpPr txBox="1"/>
          <p:nvPr/>
        </p:nvSpPr>
        <p:spPr>
          <a:xfrm>
            <a:off x="12339" y="1746643"/>
            <a:ext cx="1872206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b="0" dirty="0">
                <a:solidFill>
                  <a:schemeClr val="bg1"/>
                </a:solidFill>
              </a:rPr>
              <a:t>Vorbereitung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55B94AC-3EF0-2143-89BC-466C3434AC0A}"/>
              </a:ext>
            </a:extLst>
          </p:cNvPr>
          <p:cNvSpPr txBox="1"/>
          <p:nvPr/>
        </p:nvSpPr>
        <p:spPr>
          <a:xfrm>
            <a:off x="24678" y="2596283"/>
            <a:ext cx="1847528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Nasen-Rachen-Abstrich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7EC4BFD-482B-CB47-B231-92E56C1D4594}"/>
              </a:ext>
            </a:extLst>
          </p:cNvPr>
          <p:cNvSpPr txBox="1"/>
          <p:nvPr/>
        </p:nvSpPr>
        <p:spPr>
          <a:xfrm>
            <a:off x="53145" y="3581547"/>
            <a:ext cx="1546540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Folgen des Befundes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B3FEE9B-9301-F543-91CD-96B4573CC99D}"/>
              </a:ext>
            </a:extLst>
          </p:cNvPr>
          <p:cNvSpPr txBox="1"/>
          <p:nvPr/>
        </p:nvSpPr>
        <p:spPr>
          <a:xfrm>
            <a:off x="45411" y="4594223"/>
            <a:ext cx="154654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Selbsttest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19B88124-EA72-CD48-A584-639F14D58736}"/>
              </a:ext>
            </a:extLst>
          </p:cNvPr>
          <p:cNvSpPr/>
          <p:nvPr/>
        </p:nvSpPr>
        <p:spPr>
          <a:xfrm>
            <a:off x="0" y="527708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5888FBF-C26A-054E-B032-4DF40E97188D}"/>
              </a:ext>
            </a:extLst>
          </p:cNvPr>
          <p:cNvSpPr txBox="1"/>
          <p:nvPr/>
        </p:nvSpPr>
        <p:spPr>
          <a:xfrm>
            <a:off x="45411" y="5501335"/>
            <a:ext cx="1546540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b="0" dirty="0">
                <a:solidFill>
                  <a:schemeClr val="bg1"/>
                </a:solidFill>
              </a:rPr>
              <a:t>Andere Testarten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AutoShape 4" descr="Katastrophen-Übung mit 500 Rettern in Mosbach">
            <a:extLst>
              <a:ext uri="{FF2B5EF4-FFF2-40B4-BE49-F238E27FC236}">
                <a16:creationId xmlns:a16="http://schemas.microsoft.com/office/drawing/2014/main" id="{CA3A0714-0D08-924B-ACAC-77EE9E8DC95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-631470"/>
            <a:ext cx="3896816" cy="389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8" name="AutoShape 8" descr="Katastrophen-Übung mit 500 Rettern in Mosbach">
            <a:extLst>
              <a:ext uri="{FF2B5EF4-FFF2-40B4-BE49-F238E27FC236}">
                <a16:creationId xmlns:a16="http://schemas.microsoft.com/office/drawing/2014/main" id="{5D2033C6-6A0F-6F47-9C73-6B7C165DBE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7" name="Inhaltsplatzhalter 2">
            <a:extLst>
              <a:ext uri="{FF2B5EF4-FFF2-40B4-BE49-F238E27FC236}">
                <a16:creationId xmlns:a16="http://schemas.microsoft.com/office/drawing/2014/main" id="{3A02EB7C-F0FB-6144-BCB6-2930BB3CA3C4}"/>
              </a:ext>
            </a:extLst>
          </p:cNvPr>
          <p:cNvSpPr txBox="1">
            <a:spLocks/>
          </p:cNvSpPr>
          <p:nvPr/>
        </p:nvSpPr>
        <p:spPr>
          <a:xfrm>
            <a:off x="4531318" y="1145428"/>
            <a:ext cx="7527764" cy="4512378"/>
          </a:xfrm>
          <a:prstGeom prst="rect">
            <a:avLst/>
          </a:prstGeom>
        </p:spPr>
        <p:txBody>
          <a:bodyPr/>
          <a:lstStyle>
            <a:lvl1pPr marL="0" marR="0" indent="0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592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973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354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1735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1928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6500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1072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5644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de-DE" sz="2400" u="sng" dirty="0"/>
              <a:t>Negativer Befund</a:t>
            </a:r>
            <a:r>
              <a:rPr lang="de-DE" sz="2400" dirty="0"/>
              <a:t>: Nicht 100% sicher, aber ausreichendes Ergebnis für mindestens 8 Stunden</a:t>
            </a:r>
          </a:p>
          <a:p>
            <a:pPr hangingPunct="1"/>
            <a:endParaRPr lang="de-DE" sz="2400" dirty="0"/>
          </a:p>
          <a:p>
            <a:pPr hangingPunct="1"/>
            <a:r>
              <a:rPr lang="de-DE" sz="2400" u="sng" dirty="0"/>
              <a:t>Positiver Befund</a:t>
            </a:r>
            <a:r>
              <a:rPr lang="de-DE" sz="2400" dirty="0"/>
              <a:t>: Verifizierung nötig mittels PCR-Test, schon weil 5 % dieser Befunde falsch negativ sind </a:t>
            </a:r>
          </a:p>
          <a:p>
            <a:pPr hangingPunct="1"/>
            <a:r>
              <a:rPr lang="de-DE" sz="2400" dirty="0"/>
              <a:t>-&gt; Information an das Gesundheitsamt </a:t>
            </a:r>
          </a:p>
          <a:p>
            <a:pPr hangingPunct="1"/>
            <a:r>
              <a:rPr lang="de-DE" sz="2400" dirty="0"/>
              <a:t>-&gt; Quarantäne des Betroffenen</a:t>
            </a:r>
          </a:p>
          <a:p>
            <a:pPr hangingPunct="1"/>
            <a:r>
              <a:rPr lang="de-DE" sz="2400" dirty="0"/>
              <a:t>-&gt; Kontaktverbot auch in der Familie</a:t>
            </a:r>
          </a:p>
          <a:p>
            <a:pPr hangingPunct="1"/>
            <a:r>
              <a:rPr lang="de-DE" sz="2400" dirty="0"/>
              <a:t>-&gt; Untersuchung des näheren Umfeldes und von Kontaktpersonen</a:t>
            </a:r>
          </a:p>
          <a:p>
            <a:pPr hangingPunct="1"/>
            <a:endParaRPr lang="de-DE" sz="2400" dirty="0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8995DEE5-C274-6D4F-88FF-025F121DB3C3}"/>
              </a:ext>
            </a:extLst>
          </p:cNvPr>
          <p:cNvSpPr txBox="1">
            <a:spLocks/>
          </p:cNvSpPr>
          <p:nvPr/>
        </p:nvSpPr>
        <p:spPr bwMode="auto">
          <a:xfrm>
            <a:off x="2135560" y="127986"/>
            <a:ext cx="7920880" cy="603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6E6E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  <a:t>Schlussfolgerungen:</a:t>
            </a:r>
          </a:p>
        </p:txBody>
      </p:sp>
      <p:pic>
        <p:nvPicPr>
          <p:cNvPr id="19" name="Picture 2" descr="Quellbild anzeigen">
            <a:extLst>
              <a:ext uri="{FF2B5EF4-FFF2-40B4-BE49-F238E27FC236}">
                <a16:creationId xmlns:a16="http://schemas.microsoft.com/office/drawing/2014/main" id="{CDF5C345-375E-9D49-B2B2-D87D08656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5842" y="1888208"/>
            <a:ext cx="2305476" cy="5588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389234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58"/>
          <p:cNvSpPr txBox="1">
            <a:spLocks/>
          </p:cNvSpPr>
          <p:nvPr/>
        </p:nvSpPr>
        <p:spPr>
          <a:xfrm>
            <a:off x="8069048" y="6694796"/>
            <a:ext cx="7653049" cy="14528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endParaRPr lang="de-DE" sz="6000" dirty="0">
              <a:solidFill>
                <a:schemeClr val="bg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B0F2043-60CA-D541-8DBB-2ECBCEC4CDED}"/>
              </a:ext>
            </a:extLst>
          </p:cNvPr>
          <p:cNvSpPr/>
          <p:nvPr/>
        </p:nvSpPr>
        <p:spPr>
          <a:xfrm>
            <a:off x="-24680" y="-44624"/>
            <a:ext cx="1872208" cy="6858000"/>
          </a:xfrm>
          <a:prstGeom prst="rect">
            <a:avLst/>
          </a:prstGeom>
          <a:solidFill>
            <a:srgbClr val="A6A6A6">
              <a:alpha val="63137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84B06F7-F1E8-5240-B60F-3750275ED1A8}"/>
              </a:ext>
            </a:extLst>
          </p:cNvPr>
          <p:cNvSpPr/>
          <p:nvPr/>
        </p:nvSpPr>
        <p:spPr>
          <a:xfrm>
            <a:off x="0" y="1628800"/>
            <a:ext cx="1872206" cy="864096"/>
          </a:xfrm>
          <a:prstGeom prst="rect">
            <a:avLst/>
          </a:prstGeom>
          <a:solidFill>
            <a:schemeClr val="tx2">
              <a:lumMod val="75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 dirty="0"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2F26A9F-238D-874E-B003-AED96CE9ABF2}"/>
              </a:ext>
            </a:extLst>
          </p:cNvPr>
          <p:cNvSpPr/>
          <p:nvPr/>
        </p:nvSpPr>
        <p:spPr>
          <a:xfrm>
            <a:off x="0" y="2537521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C3FA194-2A79-7B41-A355-99D6D1723098}"/>
              </a:ext>
            </a:extLst>
          </p:cNvPr>
          <p:cNvSpPr/>
          <p:nvPr/>
        </p:nvSpPr>
        <p:spPr>
          <a:xfrm>
            <a:off x="0" y="3446242"/>
            <a:ext cx="1847528" cy="864096"/>
          </a:xfrm>
          <a:prstGeom prst="rect">
            <a:avLst/>
          </a:prstGeom>
          <a:solidFill>
            <a:srgbClr val="FF0000"/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53E994F-5D73-4143-9336-CE572918BF2D}"/>
              </a:ext>
            </a:extLst>
          </p:cNvPr>
          <p:cNvSpPr/>
          <p:nvPr/>
        </p:nvSpPr>
        <p:spPr>
          <a:xfrm>
            <a:off x="0" y="436166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32BAC5F-78D3-4244-88FC-4C35CC7C5E35}"/>
              </a:ext>
            </a:extLst>
          </p:cNvPr>
          <p:cNvSpPr txBox="1"/>
          <p:nvPr/>
        </p:nvSpPr>
        <p:spPr>
          <a:xfrm>
            <a:off x="12339" y="1746643"/>
            <a:ext cx="1872206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b="0" dirty="0">
                <a:solidFill>
                  <a:schemeClr val="bg1"/>
                </a:solidFill>
              </a:rPr>
              <a:t>Vorbereitung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55B94AC-3EF0-2143-89BC-466C3434AC0A}"/>
              </a:ext>
            </a:extLst>
          </p:cNvPr>
          <p:cNvSpPr txBox="1"/>
          <p:nvPr/>
        </p:nvSpPr>
        <p:spPr>
          <a:xfrm>
            <a:off x="24678" y="2596283"/>
            <a:ext cx="1847528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Nasen-Rachen-Abstrich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7EC4BFD-482B-CB47-B231-92E56C1D4594}"/>
              </a:ext>
            </a:extLst>
          </p:cNvPr>
          <p:cNvSpPr txBox="1"/>
          <p:nvPr/>
        </p:nvSpPr>
        <p:spPr>
          <a:xfrm>
            <a:off x="53145" y="3581547"/>
            <a:ext cx="1546540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Folgen des Befundes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B3FEE9B-9301-F543-91CD-96B4573CC99D}"/>
              </a:ext>
            </a:extLst>
          </p:cNvPr>
          <p:cNvSpPr txBox="1"/>
          <p:nvPr/>
        </p:nvSpPr>
        <p:spPr>
          <a:xfrm>
            <a:off x="45411" y="4594223"/>
            <a:ext cx="154654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Selbsttest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19B88124-EA72-CD48-A584-639F14D58736}"/>
              </a:ext>
            </a:extLst>
          </p:cNvPr>
          <p:cNvSpPr/>
          <p:nvPr/>
        </p:nvSpPr>
        <p:spPr>
          <a:xfrm>
            <a:off x="0" y="527708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5888FBF-C26A-054E-B032-4DF40E97188D}"/>
              </a:ext>
            </a:extLst>
          </p:cNvPr>
          <p:cNvSpPr txBox="1"/>
          <p:nvPr/>
        </p:nvSpPr>
        <p:spPr>
          <a:xfrm>
            <a:off x="45411" y="5501335"/>
            <a:ext cx="1546540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b="0" dirty="0">
                <a:solidFill>
                  <a:schemeClr val="bg1"/>
                </a:solidFill>
              </a:rPr>
              <a:t>Andere Testarten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AutoShape 4" descr="Katastrophen-Übung mit 500 Rettern in Mosbach">
            <a:extLst>
              <a:ext uri="{FF2B5EF4-FFF2-40B4-BE49-F238E27FC236}">
                <a16:creationId xmlns:a16="http://schemas.microsoft.com/office/drawing/2014/main" id="{CA3A0714-0D08-924B-ACAC-77EE9E8DC95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-631470"/>
            <a:ext cx="3896816" cy="389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8" name="AutoShape 8" descr="Katastrophen-Übung mit 500 Rettern in Mosbach">
            <a:extLst>
              <a:ext uri="{FF2B5EF4-FFF2-40B4-BE49-F238E27FC236}">
                <a16:creationId xmlns:a16="http://schemas.microsoft.com/office/drawing/2014/main" id="{5D2033C6-6A0F-6F47-9C73-6B7C165DBE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8995DEE5-C274-6D4F-88FF-025F121DB3C3}"/>
              </a:ext>
            </a:extLst>
          </p:cNvPr>
          <p:cNvSpPr txBox="1">
            <a:spLocks/>
          </p:cNvSpPr>
          <p:nvPr/>
        </p:nvSpPr>
        <p:spPr bwMode="auto">
          <a:xfrm>
            <a:off x="2135560" y="127986"/>
            <a:ext cx="7920880" cy="603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6E6E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  <a:t>Zusammenfassung:</a:t>
            </a:r>
          </a:p>
        </p:txBody>
      </p:sp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6EB4EA77-F25B-2145-87FA-D94507CC257B}"/>
              </a:ext>
            </a:extLst>
          </p:cNvPr>
          <p:cNvSpPr txBox="1">
            <a:spLocks/>
          </p:cNvSpPr>
          <p:nvPr/>
        </p:nvSpPr>
        <p:spPr>
          <a:xfrm>
            <a:off x="2111144" y="1097610"/>
            <a:ext cx="9649072" cy="4939356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592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973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354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17356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1928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6500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1072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564466" marR="0" indent="-211666" algn="l" defTabSz="914400" rtl="0" latinLnBrk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Pct val="100000"/>
              <a:buFontTx/>
              <a:buChar char=""/>
              <a:tabLst/>
              <a:defRPr sz="20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Ein Abstrich ist immer nur so gut, wie er sorgfältig durchgeführt wird. </a:t>
            </a:r>
          </a:p>
          <a:p>
            <a:pPr hangingPunct="1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Ist ein Nasenloch verschlossen -&gt; das andere verwenden</a:t>
            </a:r>
          </a:p>
          <a:p>
            <a:pPr hangingPunct="1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Bei ganz wenigen  Patienten ist ein Nasenabstrich aus anatomischen Gründen nicht möglich</a:t>
            </a:r>
          </a:p>
          <a:p>
            <a:pPr hangingPunct="1"/>
            <a:r>
              <a:rPr lang="de-DE" sz="2400" b="1" dirty="0">
                <a:latin typeface="Arial" panose="020B0604020202020204" pitchFamily="34" charset="0"/>
                <a:cs typeface="Arial" panose="020B0604020202020204" pitchFamily="34" charset="0"/>
              </a:rPr>
              <a:t>Vorsichtig vorgehen - Abstrich nicht erzwingen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</a:p>
          <a:p>
            <a:pPr hangingPunct="1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Evtl. Umstieg auf Rachenabstrich ( Aussagekraft 88 % - 90 %)  -  oder</a:t>
            </a:r>
          </a:p>
          <a:p>
            <a:pPr hangingPunct="1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Evtl. Abstrich im vorderen Nasenbereich -&gt; Aussagekraft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80 %  </a:t>
            </a:r>
          </a:p>
          <a:p>
            <a:pPr hangingPunct="1"/>
            <a:endParaRPr 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1"/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3766493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58"/>
          <p:cNvSpPr txBox="1">
            <a:spLocks/>
          </p:cNvSpPr>
          <p:nvPr/>
        </p:nvSpPr>
        <p:spPr>
          <a:xfrm>
            <a:off x="8069048" y="6694796"/>
            <a:ext cx="7653049" cy="14528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b">
            <a:no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4572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9144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13716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182880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endParaRPr lang="de-DE" sz="6000" dirty="0">
              <a:solidFill>
                <a:schemeClr val="bg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B0F2043-60CA-D541-8DBB-2ECBCEC4CDED}"/>
              </a:ext>
            </a:extLst>
          </p:cNvPr>
          <p:cNvSpPr/>
          <p:nvPr/>
        </p:nvSpPr>
        <p:spPr>
          <a:xfrm>
            <a:off x="-24680" y="-44624"/>
            <a:ext cx="1872208" cy="6858000"/>
          </a:xfrm>
          <a:prstGeom prst="rect">
            <a:avLst/>
          </a:prstGeom>
          <a:solidFill>
            <a:srgbClr val="A6A6A6">
              <a:alpha val="63137"/>
            </a:srgb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84B06F7-F1E8-5240-B60F-3750275ED1A8}"/>
              </a:ext>
            </a:extLst>
          </p:cNvPr>
          <p:cNvSpPr/>
          <p:nvPr/>
        </p:nvSpPr>
        <p:spPr>
          <a:xfrm>
            <a:off x="0" y="1628800"/>
            <a:ext cx="1872206" cy="864096"/>
          </a:xfrm>
          <a:prstGeom prst="rect">
            <a:avLst/>
          </a:prstGeom>
          <a:solidFill>
            <a:schemeClr val="tx2">
              <a:lumMod val="75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 dirty="0"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2F26A9F-238D-874E-B003-AED96CE9ABF2}"/>
              </a:ext>
            </a:extLst>
          </p:cNvPr>
          <p:cNvSpPr/>
          <p:nvPr/>
        </p:nvSpPr>
        <p:spPr>
          <a:xfrm>
            <a:off x="0" y="2537521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C3FA194-2A79-7B41-A355-99D6D1723098}"/>
              </a:ext>
            </a:extLst>
          </p:cNvPr>
          <p:cNvSpPr/>
          <p:nvPr/>
        </p:nvSpPr>
        <p:spPr>
          <a:xfrm>
            <a:off x="0" y="3446242"/>
            <a:ext cx="1847528" cy="864096"/>
          </a:xfrm>
          <a:prstGeom prst="rect">
            <a:avLst/>
          </a:prstGeom>
          <a:solidFill>
            <a:srgbClr val="FF0000"/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53E994F-5D73-4143-9336-CE572918BF2D}"/>
              </a:ext>
            </a:extLst>
          </p:cNvPr>
          <p:cNvSpPr/>
          <p:nvPr/>
        </p:nvSpPr>
        <p:spPr>
          <a:xfrm>
            <a:off x="0" y="436166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32BAC5F-78D3-4244-88FC-4C35CC7C5E35}"/>
              </a:ext>
            </a:extLst>
          </p:cNvPr>
          <p:cNvSpPr txBox="1"/>
          <p:nvPr/>
        </p:nvSpPr>
        <p:spPr>
          <a:xfrm>
            <a:off x="12339" y="1746643"/>
            <a:ext cx="1872206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b="0" dirty="0">
                <a:solidFill>
                  <a:schemeClr val="bg1"/>
                </a:solidFill>
              </a:rPr>
              <a:t>Vorbereitung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55B94AC-3EF0-2143-89BC-466C3434AC0A}"/>
              </a:ext>
            </a:extLst>
          </p:cNvPr>
          <p:cNvSpPr txBox="1"/>
          <p:nvPr/>
        </p:nvSpPr>
        <p:spPr>
          <a:xfrm>
            <a:off x="24678" y="2596283"/>
            <a:ext cx="1847528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Nasen-Rachen-Abstrich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7EC4BFD-482B-CB47-B231-92E56C1D4594}"/>
              </a:ext>
            </a:extLst>
          </p:cNvPr>
          <p:cNvSpPr txBox="1"/>
          <p:nvPr/>
        </p:nvSpPr>
        <p:spPr>
          <a:xfrm>
            <a:off x="53145" y="3581547"/>
            <a:ext cx="1546540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Folgen des Befundes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B3FEE9B-9301-F543-91CD-96B4573CC99D}"/>
              </a:ext>
            </a:extLst>
          </p:cNvPr>
          <p:cNvSpPr txBox="1"/>
          <p:nvPr/>
        </p:nvSpPr>
        <p:spPr>
          <a:xfrm>
            <a:off x="45411" y="4594223"/>
            <a:ext cx="154654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de-DE" sz="16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Selbsttest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19B88124-EA72-CD48-A584-639F14D58736}"/>
              </a:ext>
            </a:extLst>
          </p:cNvPr>
          <p:cNvSpPr/>
          <p:nvPr/>
        </p:nvSpPr>
        <p:spPr>
          <a:xfrm>
            <a:off x="0" y="5277082"/>
            <a:ext cx="1847528" cy="864096"/>
          </a:xfrm>
          <a:prstGeom prst="rect">
            <a:avLst/>
          </a:prstGeom>
          <a:solidFill>
            <a:schemeClr val="bg1">
              <a:lumMod val="50000"/>
            </a:schemeClr>
          </a:solidFill>
          <a:ln w="25400" cap="flat">
            <a:solidFill>
              <a:schemeClr val="bg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sz="2400" b="1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5888FBF-C26A-054E-B032-4DF40E97188D}"/>
              </a:ext>
            </a:extLst>
          </p:cNvPr>
          <p:cNvSpPr txBox="1"/>
          <p:nvPr/>
        </p:nvSpPr>
        <p:spPr>
          <a:xfrm>
            <a:off x="45411" y="5501335"/>
            <a:ext cx="1546540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de-DE" sz="1600" b="0" dirty="0">
                <a:solidFill>
                  <a:schemeClr val="bg1"/>
                </a:solidFill>
              </a:rPr>
              <a:t>Andere Testarten</a:t>
            </a:r>
            <a:endParaRPr kumimoji="0" lang="de-DE" sz="16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AutoShape 4" descr="Katastrophen-Übung mit 500 Rettern in Mosbach">
            <a:extLst>
              <a:ext uri="{FF2B5EF4-FFF2-40B4-BE49-F238E27FC236}">
                <a16:creationId xmlns:a16="http://schemas.microsoft.com/office/drawing/2014/main" id="{CA3A0714-0D08-924B-ACAC-77EE9E8DC95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-631470"/>
            <a:ext cx="3896816" cy="3896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8" name="AutoShape 8" descr="Katastrophen-Übung mit 500 Rettern in Mosbach">
            <a:extLst>
              <a:ext uri="{FF2B5EF4-FFF2-40B4-BE49-F238E27FC236}">
                <a16:creationId xmlns:a16="http://schemas.microsoft.com/office/drawing/2014/main" id="{5D2033C6-6A0F-6F47-9C73-6B7C165DBE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8" name="Titel 1">
            <a:extLst>
              <a:ext uri="{FF2B5EF4-FFF2-40B4-BE49-F238E27FC236}">
                <a16:creationId xmlns:a16="http://schemas.microsoft.com/office/drawing/2014/main" id="{8995DEE5-C274-6D4F-88FF-025F121DB3C3}"/>
              </a:ext>
            </a:extLst>
          </p:cNvPr>
          <p:cNvSpPr txBox="1">
            <a:spLocks/>
          </p:cNvSpPr>
          <p:nvPr/>
        </p:nvSpPr>
        <p:spPr bwMode="auto">
          <a:xfrm>
            <a:off x="2135560" y="127986"/>
            <a:ext cx="7920880" cy="603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6E6E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  <a:t>Dokumentation: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4FE1EFE6-160F-FD40-9602-1C4DE68ADE1B}"/>
              </a:ext>
            </a:extLst>
          </p:cNvPr>
          <p:cNvSpPr txBox="1"/>
          <p:nvPr/>
        </p:nvSpPr>
        <p:spPr>
          <a:xfrm>
            <a:off x="2043808" y="2537521"/>
            <a:ext cx="56471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0" dirty="0">
                <a:latin typeface="Arial" panose="020B0604020202020204" pitchFamily="34" charset="0"/>
                <a:cs typeface="Arial" panose="020B0604020202020204" pitchFamily="34" charset="0"/>
              </a:rPr>
              <a:t>Auf dem Dokumentationsblatt wird eine laufende Nummer eingetragen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b="0" dirty="0">
                <a:latin typeface="Arial" panose="020B0604020202020204" pitchFamily="34" charset="0"/>
                <a:cs typeface="Arial" panose="020B0604020202020204" pitchFamily="34" charset="0"/>
              </a:rPr>
              <a:t>Die Laufende Nummer auf dem Test und dem Zubehör ist ebenfalls zu vermerken, damit es keine Verwechslung gibt </a:t>
            </a:r>
          </a:p>
        </p:txBody>
      </p:sp>
    </p:spTree>
    <p:extLst>
      <p:ext uri="{BB962C8B-B14F-4D97-AF65-F5344CB8AC3E}">
        <p14:creationId xmlns:p14="http://schemas.microsoft.com/office/powerpoint/2010/main" val="418701640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PowerPoint-Präsentation">
  <a:themeElements>
    <a:clrScheme name="PowerPoint-Präsentatio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PowerPoint-Präsentation">
      <a:majorFont>
        <a:latin typeface="Times"/>
        <a:ea typeface="Times"/>
        <a:cs typeface="Times"/>
      </a:majorFont>
      <a:minorFont>
        <a:latin typeface="Helvetica"/>
        <a:ea typeface="Helvetica"/>
        <a:cs typeface="Helvetica"/>
      </a:minorFont>
    </a:fontScheme>
    <a:fmtScheme name="PowerPoint-Präsenta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owerPoint-Präsentation">
  <a:themeElements>
    <a:clrScheme name="PowerPoint-Präsentatio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PowerPoint-Präsentation">
      <a:majorFont>
        <a:latin typeface="Times"/>
        <a:ea typeface="Times"/>
        <a:cs typeface="Times"/>
      </a:majorFont>
      <a:minorFont>
        <a:latin typeface="Helvetica"/>
        <a:ea typeface="Helvetica"/>
        <a:cs typeface="Helvetica"/>
      </a:minorFont>
    </a:fontScheme>
    <a:fmtScheme name="PowerPoint-Präsenta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500</Words>
  <Application>Microsoft Macintosh PowerPoint</Application>
  <PresentationFormat>Breitbild</PresentationFormat>
  <Paragraphs>125</Paragraphs>
  <Slides>13</Slides>
  <Notes>13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7" baseType="lpstr">
      <vt:lpstr>Arial</vt:lpstr>
      <vt:lpstr>Helvetica</vt:lpstr>
      <vt:lpstr>Times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Klausurtagung Leiter BE</dc:title>
  <dc:creator>Ohder, Martin</dc:creator>
  <cp:lastModifiedBy>Ohder, Martin</cp:lastModifiedBy>
  <cp:revision>430</cp:revision>
  <cp:lastPrinted>2019-02-27T17:16:37Z</cp:lastPrinted>
  <dcterms:modified xsi:type="dcterms:W3CDTF">2021-03-07T21:50:58Z</dcterms:modified>
</cp:coreProperties>
</file>