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48" r:id="rId2"/>
    <p:sldId id="541" r:id="rId3"/>
    <p:sldId id="551" r:id="rId4"/>
    <p:sldId id="549" r:id="rId5"/>
    <p:sldId id="550" r:id="rId6"/>
    <p:sldId id="553" r:id="rId7"/>
    <p:sldId id="544" r:id="rId8"/>
    <p:sldId id="554" r:id="rId9"/>
    <p:sldId id="556" r:id="rId10"/>
    <p:sldId id="543" r:id="rId11"/>
    <p:sldId id="542" r:id="rId12"/>
    <p:sldId id="557" r:id="rId13"/>
    <p:sldId id="558" r:id="rId14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der, Martin" initials="O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CC09A7"/>
    <a:srgbClr val="FFA8F7"/>
    <a:srgbClr val="B0BDFE"/>
    <a:srgbClr val="FFB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07"/>
    <p:restoredTop sz="93620"/>
  </p:normalViewPr>
  <p:slideViewPr>
    <p:cSldViewPr showGuides="1">
      <p:cViewPr varScale="1">
        <p:scale>
          <a:sx n="105" d="100"/>
          <a:sy n="105" d="100"/>
        </p:scale>
        <p:origin x="20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CBD7-96FD-4CE0-88D5-8250DC3C463F}" type="datetimeFigureOut">
              <a:rPr lang="de-DE" smtClean="0"/>
              <a:t>05.03.21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99991-ED2B-4DBA-8C39-1FCA46AD0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61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68409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5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97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67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80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13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16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42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21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19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49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59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77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60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Rectangle 143"/>
          <p:cNvSpPr>
            <a:spLocks noChangeArrowheads="1"/>
          </p:cNvSpPr>
          <p:nvPr userDrawn="1"/>
        </p:nvSpPr>
        <p:spPr bwMode="auto">
          <a:xfrm>
            <a:off x="8289825" y="6337304"/>
            <a:ext cx="1619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br>
              <a:rPr lang="de-DE" altLang="de-DE" sz="700" b="0">
                <a:latin typeface="Arial" panose="020B0604020202020204" pitchFamily="34" charset="0"/>
              </a:rPr>
            </a:br>
            <a:br>
              <a:rPr lang="de-DE" altLang="de-DE" sz="700" b="0">
                <a:latin typeface="Arial" panose="020B0604020202020204" pitchFamily="34" charset="0"/>
              </a:rPr>
            </a:br>
            <a:r>
              <a:rPr lang="de-DE" altLang="de-DE" sz="700" b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13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6337304"/>
            <a:ext cx="1178452" cy="37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92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73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354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735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1928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6500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1072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5644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D3APGZnwI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81AC936-7BCA-804D-9BD2-CAA2960DC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024513"/>
            <a:ext cx="8436838" cy="518177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098DEFD-810B-2A4B-9BFF-C2DFCA50EE55}"/>
              </a:ext>
            </a:extLst>
          </p:cNvPr>
          <p:cNvSpPr txBox="1"/>
          <p:nvPr/>
        </p:nvSpPr>
        <p:spPr>
          <a:xfrm>
            <a:off x="2018640" y="404664"/>
            <a:ext cx="347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04C4BCB-05DE-FE4D-ACBC-5A5E86888C2A}"/>
              </a:ext>
            </a:extLst>
          </p:cNvPr>
          <p:cNvSpPr/>
          <p:nvPr/>
        </p:nvSpPr>
        <p:spPr>
          <a:xfrm>
            <a:off x="5296871" y="556191"/>
            <a:ext cx="5844550" cy="408620"/>
          </a:xfrm>
          <a:prstGeom prst="roundRect">
            <a:avLst/>
          </a:prstGeom>
          <a:solidFill>
            <a:srgbClr val="92D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Infektionsvorbeugung </a:t>
            </a:r>
            <a:r>
              <a:rPr lang="de-DE" sz="1800" dirty="0">
                <a:solidFill>
                  <a:schemeClr val="bg1"/>
                </a:solidFill>
              </a:rPr>
              <a:t>für Helferinnen und Helfer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75460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8BE90F-5C93-2445-AD89-541C5BE722DE}"/>
              </a:ext>
            </a:extLst>
          </p:cNvPr>
          <p:cNvSpPr txBox="1"/>
          <p:nvPr/>
        </p:nvSpPr>
        <p:spPr>
          <a:xfrm>
            <a:off x="1911609" y="6315482"/>
            <a:ext cx="36654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de-DE" sz="2000" b="0" dirty="0">
                <a:hlinkClick r:id="rId3"/>
              </a:rPr>
              <a:t>https://youtu.be/lD3APGZnwIQ</a:t>
            </a:r>
            <a:r>
              <a:rPr lang="de-DE" sz="2000" b="0" dirty="0"/>
              <a:t> 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354965-990B-CA49-8AC9-9F2AB61E5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1005063"/>
            <a:ext cx="9887497" cy="48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911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59B7FE7-4CF2-4D4C-A5E5-50A89DC33E95}"/>
              </a:ext>
            </a:extLst>
          </p:cNvPr>
          <p:cNvSpPr txBox="1">
            <a:spLocks/>
          </p:cNvSpPr>
          <p:nvPr/>
        </p:nvSpPr>
        <p:spPr>
          <a:xfrm>
            <a:off x="2135560" y="3181056"/>
            <a:ext cx="8832981" cy="576064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/>
              <a:t>Mit dem JOYSBIO-SARS COV-2 Saliva Antigen Speicheltest ist </a:t>
            </a:r>
            <a:r>
              <a:rPr lang="de-DE" b="1"/>
              <a:t>KEIN Eindringen in den Nasen- oder Rachenraum mehr notwendig.</a:t>
            </a:r>
            <a:r>
              <a:rPr lang="de-DE"/>
              <a:t> </a:t>
            </a:r>
          </a:p>
          <a:p>
            <a:pPr hangingPunct="1"/>
            <a:r>
              <a:rPr lang="de-DE"/>
              <a:t>Antigene des SARS COV-2 in Abstrichproben von COVID-19 infizierten Personen. Zur Eigenanwendung gemäß BASG.</a:t>
            </a:r>
          </a:p>
          <a:p>
            <a:pPr hangingPunct="1"/>
            <a:r>
              <a:rPr lang="de-DE"/>
              <a:t>Höhere Zuverlässigkeit als andere auf dem Markt verfügbare Test-Kits:</a:t>
            </a:r>
          </a:p>
          <a:p>
            <a:pPr hangingPunct="1"/>
            <a:r>
              <a:rPr lang="de-DE" b="1"/>
              <a:t>Sensitivität von 95,00%</a:t>
            </a:r>
            <a:br>
              <a:rPr lang="de-DE" b="1"/>
            </a:br>
            <a:r>
              <a:rPr lang="de-DE" b="1"/>
              <a:t>Spezifität von    98,78%</a:t>
            </a:r>
          </a:p>
          <a:p>
            <a:pPr hangingPunct="1"/>
            <a:r>
              <a:rPr lang="de-DE" b="1"/>
              <a:t>Einfach durchzuführen</a:t>
            </a:r>
            <a:endParaRPr lang="de-DE"/>
          </a:p>
          <a:p>
            <a:pPr hangingPunct="1"/>
            <a:endParaRPr lang="de-DE" dirty="0"/>
          </a:p>
        </p:txBody>
      </p:sp>
      <p:pic>
        <p:nvPicPr>
          <p:cNvPr id="18" name="Picture 4" descr="https://www.shz.de/img/deutschland-welt/crop31266392/0644667429-cv16_9-h495/die-spucktuete-fuer-den-corona-selbsttest-einfa-202102131736-full.jpg">
            <a:extLst>
              <a:ext uri="{FF2B5EF4-FFF2-40B4-BE49-F238E27FC236}">
                <a16:creationId xmlns:a16="http://schemas.microsoft.com/office/drawing/2014/main" id="{0FD3443D-ED3D-5540-ACEC-13BCFD27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18" y="511919"/>
            <a:ext cx="4220532" cy="23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375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95DEE5-C274-6D4F-88FF-025F121DB3C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7920880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Entsorgung: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EB4EA77-F25B-2145-87FA-D94507CC257B}"/>
              </a:ext>
            </a:extLst>
          </p:cNvPr>
          <p:cNvSpPr txBox="1">
            <a:spLocks/>
          </p:cNvSpPr>
          <p:nvPr/>
        </p:nvSpPr>
        <p:spPr>
          <a:xfrm>
            <a:off x="2111144" y="1097610"/>
            <a:ext cx="9649072" cy="49393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Privathaushalt: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Entsorgung in stabilen, möglichst reißfesten </a:t>
            </a:r>
            <a:r>
              <a:rPr lang="de-DE" sz="2400" dirty="0" err="1"/>
              <a:t>Müllsäcken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Fest verknoten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Flüssige</a:t>
            </a:r>
            <a:r>
              <a:rPr lang="de-DE" sz="2400" dirty="0"/>
              <a:t> Abfälle solltet ihr mit saugfähigem Material, zum Beispiel </a:t>
            </a:r>
            <a:r>
              <a:rPr lang="de-DE" sz="2400" dirty="0" err="1"/>
              <a:t>Küchenrolle</a:t>
            </a:r>
            <a:r>
              <a:rPr lang="de-DE" sz="2400" dirty="0"/>
              <a:t>, umwickeln.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Abfälle sind dann in der </a:t>
            </a:r>
            <a:r>
              <a:rPr lang="de-DE" sz="2400" dirty="0" err="1"/>
              <a:t>Restmülltonne</a:t>
            </a:r>
            <a:r>
              <a:rPr lang="de-DE" sz="2400" dirty="0"/>
              <a:t> zu entsorgen.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1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3460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95DEE5-C274-6D4F-88FF-025F121DB3C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7920880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Entsorgung: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EB4EA77-F25B-2145-87FA-D94507CC257B}"/>
              </a:ext>
            </a:extLst>
          </p:cNvPr>
          <p:cNvSpPr txBox="1">
            <a:spLocks/>
          </p:cNvSpPr>
          <p:nvPr/>
        </p:nvSpPr>
        <p:spPr>
          <a:xfrm>
            <a:off x="2111144" y="1097610"/>
            <a:ext cx="9649072" cy="49393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Unternehmen,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KiTas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, Organisationsumfeld: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Spitze oder scharfe Gegenstände: durchstichsichere Einwegbehältnisse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Andere Abfälle, die bei den Selbsttests anfallen: Dickwandige </a:t>
            </a:r>
            <a:r>
              <a:rPr lang="de-DE" dirty="0" err="1"/>
              <a:t>Müllsäcke</a:t>
            </a:r>
            <a:endParaRPr lang="de-DE" dirty="0"/>
          </a:p>
          <a:p>
            <a:r>
              <a:rPr lang="de-DE" dirty="0"/>
              <a:t>Die Extraktionspufferröhrchen </a:t>
            </a:r>
            <a:r>
              <a:rPr lang="de-DE" dirty="0" err="1"/>
              <a:t>müssen</a:t>
            </a:r>
            <a:r>
              <a:rPr lang="de-DE" dirty="0"/>
              <a:t> zusammen mit saugendem Material</a:t>
            </a:r>
          </a:p>
          <a:p>
            <a:r>
              <a:rPr lang="de-DE" dirty="0"/>
              <a:t>zusätzlich in stabile verschließbare Behälter gegeben werden.</a:t>
            </a:r>
          </a:p>
          <a:p>
            <a:r>
              <a:rPr lang="de-DE" dirty="0"/>
              <a:t>Die Abfälle können dann in einem gemeinsamen Container unter dem</a:t>
            </a:r>
          </a:p>
          <a:p>
            <a:r>
              <a:rPr lang="de-DE" dirty="0" err="1"/>
              <a:t>Abfallschlüssel</a:t>
            </a:r>
            <a:r>
              <a:rPr lang="de-DE" dirty="0"/>
              <a:t> 18 01 04 bereitgestellt werden.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1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AC3736-3F09-054B-9935-3DAB95CB4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60" y="3631810"/>
            <a:ext cx="4096072" cy="31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3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0AA86BA-3F13-2B4A-B17B-AAB577979126}"/>
              </a:ext>
            </a:extLst>
          </p:cNvPr>
          <p:cNvSpPr txBox="1">
            <a:spLocks/>
          </p:cNvSpPr>
          <p:nvPr/>
        </p:nvSpPr>
        <p:spPr bwMode="auto">
          <a:xfrm>
            <a:off x="3242210" y="260648"/>
            <a:ext cx="3573869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Vorbereitung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983E79B-E156-0A48-9AA6-065381BB210E}"/>
              </a:ext>
            </a:extLst>
          </p:cNvPr>
          <p:cNvSpPr txBox="1">
            <a:spLocks/>
          </p:cNvSpPr>
          <p:nvPr/>
        </p:nvSpPr>
        <p:spPr>
          <a:xfrm>
            <a:off x="3242210" y="6053900"/>
            <a:ext cx="8686438" cy="72008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Fixieren Sie die Testkassette vor dem Test in der  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entsprechenden Zeile. </a:t>
            </a:r>
          </a:p>
          <a:p>
            <a:pPr algn="ctr" hangingPunct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 hangingPunct="1"/>
            <a:r>
              <a:rPr lang="de-DE" dirty="0">
                <a:solidFill>
                  <a:srgbClr val="E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ctr" hangingPunct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72B020B-A9A4-534D-83BE-83BA37DAA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3" r="-406" b="1107"/>
          <a:stretch/>
        </p:blipFill>
        <p:spPr>
          <a:xfrm>
            <a:off x="3242210" y="1092428"/>
            <a:ext cx="8562734" cy="45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74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BF2D00B-C15C-6F4F-95A0-9864C7C14371}"/>
              </a:ext>
            </a:extLst>
          </p:cNvPr>
          <p:cNvSpPr txBox="1">
            <a:spLocks/>
          </p:cNvSpPr>
          <p:nvPr/>
        </p:nvSpPr>
        <p:spPr bwMode="auto">
          <a:xfrm>
            <a:off x="2307257" y="188640"/>
            <a:ext cx="5302062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Anatomie der Nase</a:t>
            </a:r>
          </a:p>
        </p:txBody>
      </p:sp>
      <p:pic>
        <p:nvPicPr>
          <p:cNvPr id="18" name="Inhaltsplatzhalter 4">
            <a:extLst>
              <a:ext uri="{FF2B5EF4-FFF2-40B4-BE49-F238E27FC236}">
                <a16:creationId xmlns:a16="http://schemas.microsoft.com/office/drawing/2014/main" id="{5BEE4727-6CDE-C84F-A2C4-220859A99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5" b="5678"/>
          <a:stretch/>
        </p:blipFill>
        <p:spPr>
          <a:xfrm flipH="1">
            <a:off x="6592432" y="554102"/>
            <a:ext cx="5522341" cy="5120343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1CF9027-75AE-0E4A-AFA7-19C0AA5F8667}"/>
              </a:ext>
            </a:extLst>
          </p:cNvPr>
          <p:cNvCxnSpPr/>
          <p:nvPr/>
        </p:nvCxnSpPr>
        <p:spPr>
          <a:xfrm>
            <a:off x="8328248" y="2492896"/>
            <a:ext cx="1440160" cy="103387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30A1B24-92FA-D94C-9741-769AEB3AEAAF}"/>
              </a:ext>
            </a:extLst>
          </p:cNvPr>
          <p:cNvSpPr txBox="1"/>
          <p:nvPr/>
        </p:nvSpPr>
        <p:spPr>
          <a:xfrm rot="193368">
            <a:off x="8509983" y="2060848"/>
            <a:ext cx="12224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bg1"/>
                </a:solidFill>
              </a:rPr>
              <a:t>ca. 7cm</a:t>
            </a: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C5318B7-1982-214D-ACE9-1B93C00ADAFE}"/>
              </a:ext>
            </a:extLst>
          </p:cNvPr>
          <p:cNvSpPr txBox="1"/>
          <p:nvPr/>
        </p:nvSpPr>
        <p:spPr>
          <a:xfrm>
            <a:off x="6592432" y="5674445"/>
            <a:ext cx="3139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Atem anhalten lassen!</a:t>
            </a:r>
          </a:p>
        </p:txBody>
      </p:sp>
    </p:spTree>
    <p:extLst>
      <p:ext uri="{BB962C8B-B14F-4D97-AF65-F5344CB8AC3E}">
        <p14:creationId xmlns:p14="http://schemas.microsoft.com/office/powerpoint/2010/main" val="1444638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8000" y="47626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Inhaltsplatzhalter 4">
            <a:extLst>
              <a:ext uri="{FF2B5EF4-FFF2-40B4-BE49-F238E27FC236}">
                <a16:creationId xmlns:a16="http://schemas.microsoft.com/office/drawing/2014/main" id="{9FBEA927-78D0-0D4B-B995-09D23330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0" y="107725"/>
            <a:ext cx="6524476" cy="3253852"/>
          </a:xfrm>
          <a:prstGeom prst="rect">
            <a:avLst/>
          </a:prstGeom>
        </p:spPr>
      </p:pic>
      <p:pic>
        <p:nvPicPr>
          <p:cNvPr id="18" name="Inhaltsplatzhalter 4">
            <a:extLst>
              <a:ext uri="{FF2B5EF4-FFF2-40B4-BE49-F238E27FC236}">
                <a16:creationId xmlns:a16="http://schemas.microsoft.com/office/drawing/2014/main" id="{E15D09C7-51E6-CB43-9227-111B30EFD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98" y="3493381"/>
            <a:ext cx="6616972" cy="2887947"/>
          </a:xfrm>
          <a:prstGeom prst="rect">
            <a:avLst/>
          </a:prstGeom>
        </p:spPr>
      </p:pic>
      <p:sp>
        <p:nvSpPr>
          <p:cNvPr id="20" name="Rechteck: abgerundete Ecken 2">
            <a:extLst>
              <a:ext uri="{FF2B5EF4-FFF2-40B4-BE49-F238E27FC236}">
                <a16:creationId xmlns:a16="http://schemas.microsoft.com/office/drawing/2014/main" id="{B85F8250-5EE4-0540-8F0C-EAF03E2BD4DD}"/>
              </a:ext>
            </a:extLst>
          </p:cNvPr>
          <p:cNvSpPr/>
          <p:nvPr/>
        </p:nvSpPr>
        <p:spPr>
          <a:xfrm>
            <a:off x="7707666" y="107725"/>
            <a:ext cx="1310400" cy="327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">
            <a:extLst>
              <a:ext uri="{FF2B5EF4-FFF2-40B4-BE49-F238E27FC236}">
                <a16:creationId xmlns:a16="http://schemas.microsoft.com/office/drawing/2014/main" id="{98C86A94-2B8D-6341-8DBC-C10403B7E36D}"/>
              </a:ext>
            </a:extLst>
          </p:cNvPr>
          <p:cNvSpPr/>
          <p:nvPr/>
        </p:nvSpPr>
        <p:spPr>
          <a:xfrm>
            <a:off x="7985526" y="3446242"/>
            <a:ext cx="1064824" cy="327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5053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C6B2222-0577-FB4C-B9F8-8C594F442113}"/>
              </a:ext>
            </a:extLst>
          </p:cNvPr>
          <p:cNvSpPr txBox="1">
            <a:spLocks/>
          </p:cNvSpPr>
          <p:nvPr/>
        </p:nvSpPr>
        <p:spPr>
          <a:xfrm>
            <a:off x="1986458" y="895842"/>
            <a:ext cx="9686454" cy="438442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4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jede Nasenöffnung ist zur Untersuchung gleich geeignet!</a:t>
            </a:r>
            <a:r>
              <a:rPr lang="de-DE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4300" b="1" dirty="0">
                <a:latin typeface="Arial" panose="020B0604020202020204" pitchFamily="34" charset="0"/>
                <a:cs typeface="Arial" panose="020B0604020202020204" pitchFamily="34" charset="0"/>
              </a:rPr>
              <a:t>nichts erzwingen</a:t>
            </a:r>
          </a:p>
          <a:p>
            <a:pPr hangingPunct="1"/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de-DE" sz="5500" b="1" dirty="0">
                <a:latin typeface="Arial" panose="020B0604020202020204" pitchFamily="34" charset="0"/>
                <a:cs typeface="Arial" panose="020B0604020202020204" pitchFamily="34" charset="0"/>
              </a:rPr>
              <a:t>Befragung des Probanden: </a:t>
            </a:r>
          </a:p>
          <a:p>
            <a:pPr hangingPunct="1"/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Welche Nasenöffnung kann man nehmen? 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Liegen Hindernisse vor (z. B. eine alte Nasenbeinfraktur, starke Verkrümmung der Nasenscheidewand, ausgeprägte Polypen)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Neigung zu Nasenbluten? 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Werden Blutverdünner eingenommen? Die Personen wissen zumeist Bescheid. Kein Hindernis- aber Vorsichtsgrund!</a:t>
            </a:r>
          </a:p>
          <a:p>
            <a:pPr hangingPunct="1"/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dirty="0"/>
          </a:p>
          <a:p>
            <a:pPr hangingPunct="1"/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021427A-1360-3540-A3CD-2316A987323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6309023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Mögliche Komplikationen</a:t>
            </a:r>
          </a:p>
        </p:txBody>
      </p:sp>
    </p:spTree>
    <p:extLst>
      <p:ext uri="{BB962C8B-B14F-4D97-AF65-F5344CB8AC3E}">
        <p14:creationId xmlns:p14="http://schemas.microsoft.com/office/powerpoint/2010/main" val="664782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Selbststest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C6B2222-0577-FB4C-B9F8-8C594F442113}"/>
              </a:ext>
            </a:extLst>
          </p:cNvPr>
          <p:cNvSpPr txBox="1">
            <a:spLocks/>
          </p:cNvSpPr>
          <p:nvPr/>
        </p:nvSpPr>
        <p:spPr>
          <a:xfrm>
            <a:off x="2135560" y="1192162"/>
            <a:ext cx="9686454" cy="43844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Nasenbluten Ruhe bewahren 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Kopf nach vorne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Eis in den Nacken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Nasenflügel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zuklemmen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Kieselbachii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hangingPunct="1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Stärkere Blutung, die nicht zu stillen ist: Person sitzen lassen, Kopf vornüber gebeugt. 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Evtl. Rettungsdienst rufen.</a:t>
            </a:r>
          </a:p>
          <a:p>
            <a:pPr hangingPunct="1"/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dirty="0"/>
          </a:p>
          <a:p>
            <a:pPr hangingPunct="1"/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021427A-1360-3540-A3CD-2316A987323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7920880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Mit Komplikationen umgehen:</a:t>
            </a:r>
          </a:p>
        </p:txBody>
      </p:sp>
    </p:spTree>
    <p:extLst>
      <p:ext uri="{BB962C8B-B14F-4D97-AF65-F5344CB8AC3E}">
        <p14:creationId xmlns:p14="http://schemas.microsoft.com/office/powerpoint/2010/main" val="15793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Selbsttest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A02EB7C-F0FB-6144-BCB6-2930BB3CA3C4}"/>
              </a:ext>
            </a:extLst>
          </p:cNvPr>
          <p:cNvSpPr txBox="1">
            <a:spLocks/>
          </p:cNvSpPr>
          <p:nvPr/>
        </p:nvSpPr>
        <p:spPr>
          <a:xfrm>
            <a:off x="4531318" y="1145428"/>
            <a:ext cx="7527764" cy="451237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400" u="sng" dirty="0"/>
              <a:t>Negativer Befund</a:t>
            </a:r>
            <a:r>
              <a:rPr lang="de-DE" sz="2400" dirty="0"/>
              <a:t>: Nicht 100% sicher, aber ausreichendes Ergebnis für mindestens 8 Stunden</a:t>
            </a:r>
          </a:p>
          <a:p>
            <a:pPr hangingPunct="1"/>
            <a:endParaRPr lang="de-DE" sz="2400" dirty="0"/>
          </a:p>
          <a:p>
            <a:pPr hangingPunct="1"/>
            <a:r>
              <a:rPr lang="de-DE" sz="2400" u="sng" dirty="0"/>
              <a:t>Positiver Befund</a:t>
            </a:r>
            <a:r>
              <a:rPr lang="de-DE" sz="2400" dirty="0"/>
              <a:t>: Verifizierung nötig mittels PCR-Test, schon weil 5 % dieser Befunde falsch negativ sind </a:t>
            </a:r>
          </a:p>
          <a:p>
            <a:pPr hangingPunct="1"/>
            <a:r>
              <a:rPr lang="de-DE" sz="2400" dirty="0"/>
              <a:t>-&gt; Information an das Gesundheitsamt </a:t>
            </a:r>
          </a:p>
          <a:p>
            <a:pPr hangingPunct="1"/>
            <a:r>
              <a:rPr lang="de-DE" sz="2400" dirty="0"/>
              <a:t>-&gt; Quarantäne des Betroffenen</a:t>
            </a:r>
          </a:p>
          <a:p>
            <a:pPr hangingPunct="1"/>
            <a:r>
              <a:rPr lang="de-DE" sz="2400" dirty="0"/>
              <a:t>-&gt; Kontaktverbot auch in der Familie</a:t>
            </a:r>
          </a:p>
          <a:p>
            <a:pPr hangingPunct="1"/>
            <a:r>
              <a:rPr lang="de-DE" sz="2400" dirty="0"/>
              <a:t>-&gt; Untersuchung des näheren Umfeldes und von Kontaktpersonen</a:t>
            </a:r>
          </a:p>
          <a:p>
            <a:pPr hangingPunct="1"/>
            <a:endParaRPr lang="de-DE" sz="240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95DEE5-C274-6D4F-88FF-025F121DB3C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7920880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Schlussfolgerungen:</a:t>
            </a:r>
          </a:p>
        </p:txBody>
      </p:sp>
      <p:pic>
        <p:nvPicPr>
          <p:cNvPr id="19" name="Picture 2" descr="Quellbild anzeigen">
            <a:extLst>
              <a:ext uri="{FF2B5EF4-FFF2-40B4-BE49-F238E27FC236}">
                <a16:creationId xmlns:a16="http://schemas.microsoft.com/office/drawing/2014/main" id="{CDF5C345-375E-9D49-B2B2-D87D0865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42" y="1888208"/>
            <a:ext cx="2305476" cy="55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92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Selbsttest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95DEE5-C274-6D4F-88FF-025F121DB3C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7920880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Zusammenfassung: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EB4EA77-F25B-2145-87FA-D94507CC257B}"/>
              </a:ext>
            </a:extLst>
          </p:cNvPr>
          <p:cNvSpPr txBox="1">
            <a:spLocks/>
          </p:cNvSpPr>
          <p:nvPr/>
        </p:nvSpPr>
        <p:spPr>
          <a:xfrm>
            <a:off x="2111144" y="1097610"/>
            <a:ext cx="9649072" cy="49393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 Abstrich ist immer nur so gut, wie er sorgfältig durchgeführt wird. 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Ist ein Nasenloch verschlossen -&gt; das andere verwenden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ganz wenigen  Patienten ist ein Nasenabstrich aus anatomischen Gründen nicht möglich</a:t>
            </a:r>
          </a:p>
          <a:p>
            <a:pPr hangingPunct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Vorsichtig vorgehen - Abstrich nicht erzwingen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Evtl. Umstieg auf Rachenabstrich ( Aussagekraft 88 % - 90 %)  -  oder</a:t>
            </a:r>
          </a:p>
          <a:p>
            <a:pPr hangingPunct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Evtl. Abstrich im vorderen Nasenbereich -&gt; Aussagekraft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80 %  </a:t>
            </a:r>
          </a:p>
          <a:p>
            <a:pPr hangingPunct="1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76649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Vorbereitung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Nasen-Rachen-Abstrich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Folgen des Befundes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Selbsttest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B88124-EA72-CD48-A584-639F14D58736}"/>
              </a:ext>
            </a:extLst>
          </p:cNvPr>
          <p:cNvSpPr/>
          <p:nvPr/>
        </p:nvSpPr>
        <p:spPr>
          <a:xfrm>
            <a:off x="0" y="527708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88FBF-C26A-054E-B032-4DF40E97188D}"/>
              </a:ext>
            </a:extLst>
          </p:cNvPr>
          <p:cNvSpPr txBox="1"/>
          <p:nvPr/>
        </p:nvSpPr>
        <p:spPr>
          <a:xfrm>
            <a:off x="45411" y="5501335"/>
            <a:ext cx="15465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Andere Testarten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995DEE5-C274-6D4F-88FF-025F121DB3C3}"/>
              </a:ext>
            </a:extLst>
          </p:cNvPr>
          <p:cNvSpPr txBox="1">
            <a:spLocks/>
          </p:cNvSpPr>
          <p:nvPr/>
        </p:nvSpPr>
        <p:spPr bwMode="auto">
          <a:xfrm>
            <a:off x="2135560" y="127986"/>
            <a:ext cx="7920880" cy="6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Dokumentation: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FE1EFE6-160F-FD40-9602-1C4DE68ADE1B}"/>
              </a:ext>
            </a:extLst>
          </p:cNvPr>
          <p:cNvSpPr txBox="1"/>
          <p:nvPr/>
        </p:nvSpPr>
        <p:spPr>
          <a:xfrm>
            <a:off x="2043808" y="2537521"/>
            <a:ext cx="5647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Auf dem Dokumentationsblatt wird eine laufende Nummer eingetragen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Die Laufende Nummer auf dem Test und dem Zubehör ist ebenfalls zu vermerken, damit es keine Verwechslung gibt </a:t>
            </a:r>
          </a:p>
        </p:txBody>
      </p:sp>
    </p:spTree>
    <p:extLst>
      <p:ext uri="{BB962C8B-B14F-4D97-AF65-F5344CB8AC3E}">
        <p14:creationId xmlns:p14="http://schemas.microsoft.com/office/powerpoint/2010/main" val="41870164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owerPoint-Präsentation">
  <a:themeElements>
    <a:clrScheme name="PowerPoint-Prä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werPoint-Präsentatio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PowerPoint-Prä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werPoint-Präsentation">
  <a:themeElements>
    <a:clrScheme name="PowerPoint-Prä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werPoint-Präsentatio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PowerPoint-Prä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Macintosh PowerPoint</Application>
  <PresentationFormat>Breitbild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Helvetica</vt:lpstr>
      <vt:lpstr>Times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Klausurtagung Leiter BE</dc:title>
  <dc:creator>Ohder, Martin</dc:creator>
  <cp:lastModifiedBy>Ohder, Martin</cp:lastModifiedBy>
  <cp:revision>430</cp:revision>
  <cp:lastPrinted>2019-02-27T17:16:37Z</cp:lastPrinted>
  <dcterms:modified xsi:type="dcterms:W3CDTF">2021-03-07T21:50:58Z</dcterms:modified>
</cp:coreProperties>
</file>